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1.xml" ContentType="application/vnd.openxmlformats-officedocument.drawingml.chartshapes+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drawings/drawing2.xml" ContentType="application/vnd.openxmlformats-officedocument.drawingml.chartshapes+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Lst>
  <p:notesMasterIdLst>
    <p:notesMasterId r:id="rId36"/>
  </p:notesMasterIdLst>
  <p:sldIdLst>
    <p:sldId id="256" r:id="rId2"/>
    <p:sldId id="258" r:id="rId3"/>
    <p:sldId id="259" r:id="rId4"/>
    <p:sldId id="322" r:id="rId5"/>
    <p:sldId id="321" r:id="rId6"/>
    <p:sldId id="262" r:id="rId7"/>
    <p:sldId id="339" r:id="rId8"/>
    <p:sldId id="340" r:id="rId9"/>
    <p:sldId id="342" r:id="rId10"/>
    <p:sldId id="343" r:id="rId11"/>
    <p:sldId id="344" r:id="rId12"/>
    <p:sldId id="325" r:id="rId13"/>
    <p:sldId id="324" r:id="rId14"/>
    <p:sldId id="329" r:id="rId15"/>
    <p:sldId id="330" r:id="rId16"/>
    <p:sldId id="332" r:id="rId17"/>
    <p:sldId id="345" r:id="rId18"/>
    <p:sldId id="333" r:id="rId19"/>
    <p:sldId id="346" r:id="rId20"/>
    <p:sldId id="347" r:id="rId21"/>
    <p:sldId id="334" r:id="rId22"/>
    <p:sldId id="335" r:id="rId23"/>
    <p:sldId id="338" r:id="rId24"/>
    <p:sldId id="337" r:id="rId25"/>
    <p:sldId id="348" r:id="rId26"/>
    <p:sldId id="353" r:id="rId27"/>
    <p:sldId id="354" r:id="rId28"/>
    <p:sldId id="349" r:id="rId29"/>
    <p:sldId id="352" r:id="rId30"/>
    <p:sldId id="351" r:id="rId31"/>
    <p:sldId id="350" r:id="rId32"/>
    <p:sldId id="355" r:id="rId33"/>
    <p:sldId id="356" r:id="rId34"/>
    <p:sldId id="268" r:id="rId35"/>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9AA0A6"/>
          </p15:clr>
        </p15:guide>
        <p15:guide id="2" pos="288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033B"/>
    <a:srgbClr val="2207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4945BE0-58D2-4F9A-8363-CE0487507744}">
  <a:tblStyle styleId="{54945BE0-58D2-4F9A-8363-CE048750774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8" d="100"/>
          <a:sy n="138" d="100"/>
        </p:scale>
        <p:origin x="756" y="10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file:///D:\NAM%202023\2.%20CTKM\CTKM%20T8-9.2023\BAO%20CAO%20CTKM%20-%20SMS%20BRAND%20NAME%20CTKM%20T8\T8.B&#225;o%20c&#225;o%20ghi%20&#226;m%20-%20&#272;T%20-%20SV.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D:\NAM%202023\2.%20CTKM\CTKM%20T8-9.2023\BAO%20CAO%20CTKM%20-%20SMS%20BRAND%20NAME%20CTKM%20T8\T8.B&#225;o%20c&#225;o%20ghi%20&#226;m%20-%20&#272;T%20-%20SV.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D:\NAM%202023\2.%20CTKM\CTKM%20T8-9.2023\BAO%20CAO%20CTKM%20-%20SMS%20BRAND%20NAME%20CTKM%20T8\T8.B&#225;o%20c&#225;o%20ghi%20&#226;m%20-%20&#272;T%20-%20SV.xlsx" TargetMode="Externa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1.xml"/></Relationships>
</file>

<file path=ppt/charts/_rels/chart12.xml.rels><?xml version="1.0" encoding="UTF-8" standalone="yes"?>
<Relationships xmlns="http://schemas.openxmlformats.org/package/2006/relationships"><Relationship Id="rId3" Type="http://schemas.openxmlformats.org/officeDocument/2006/relationships/oleObject" Target="file:///D:\NAM%202023\2.%20CTKM\CTKM%20T8-9.2023\BAO%20CAO%20CTKM%20-%20SMS%20BRAND%20NAME%20CTKM%20T8\T8.B&#225;o%20c&#225;o%20ghi%20&#226;m%20-%20&#272;T%20-%20SV.xlsx" TargetMode="Externa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chartUserShapes" Target="../drawings/drawing2.xml"/></Relationships>
</file>

<file path=ppt/charts/_rels/chart13.xml.rels><?xml version="1.0" encoding="UTF-8" standalone="yes"?>
<Relationships xmlns="http://schemas.openxmlformats.org/package/2006/relationships"><Relationship Id="rId3" Type="http://schemas.openxmlformats.org/officeDocument/2006/relationships/oleObject" Target="file:///D:\NAM%202023\2.%20CTKM\CTKM%20T8-9.2023\BAO%20CAO%20CTKM%20-%20SMS%20BRAND%20NAME%20CTKM%20T8\T8.B&#225;o%20c&#225;o%20ghi%20&#226;m%20-%20&#272;T%20-%20SV.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D:\NAM%202023\2.%20CTKM\CTKM%20T8-9.2023\BAO%20CAO%20CTKM%20-%20SMS%20BRAND%20NAME%20CTKM%20T8\T8.B&#225;o%20c&#225;o%20ghi%20&#226;m%20-%20&#272;T%20-%20SV.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D:\NAM%202023\2.%20CTKM\CTKM%20T8-9.2023\BAO%20CAO%20CTKM%20-%20SMS%20BRAND%20NAME%20CTKM%20T8\T8.B&#225;o%20c&#225;o%20ghi%20&#226;m%20-%20&#272;T%20-%20SV.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D:\NAM%202023\2.%20CTKM\CTKM%20T8-9.2023\BAO%20CAO%20CTKM%20-%20SMS%20BRAND%20NAME%20CTKM%20T8\T8.B&#225;o%20c&#225;o%20ghi%20&#226;m%20-%20&#272;T%20-%20SV.xlsx" TargetMode="External"/><Relationship Id="rId2" Type="http://schemas.microsoft.com/office/2011/relationships/chartColorStyle" Target="colors16.xml"/><Relationship Id="rId1" Type="http://schemas.microsoft.com/office/2011/relationships/chartStyle" Target="style16.xml"/></Relationships>
</file>

<file path=ppt/charts/_rels/chart2.xml.rels><?xml version="1.0" encoding="UTF-8" standalone="yes"?>
<Relationships xmlns="http://schemas.openxmlformats.org/package/2006/relationships"><Relationship Id="rId3" Type="http://schemas.openxmlformats.org/officeDocument/2006/relationships/oleObject" Target="file:///D:\NAM%202023\3.%20SMS%20BRAND%20NAME%202023\thang%207\Sinh%20nh&#7853;t\Ki&#7875;m%20tra%2020%20-%2028.7\2807-T&#7893;ng-DS-SN-&#273;&#227;-c&#243;-tr&#234;n-web-th&#225;ng-7-VVIP-H&#7841;ng-th&#7867;-Ko-c&#243;-NVC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D:\NAM%202023\2.%20CTKM\CTKM%20T7.2023\BAO%20CAO%20CTKM%20T7%20-%20SMS%20BRAND%20NAME%20CTKM%20T7\Ngo&#227;n.t7.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D:\NAM%202023\2.%20CTKM\CTKM%20T8-9.2023\BAO%20CAO%20CTKM%20-%20SMS%20BRAND%20NAME%20CTKM%20T8\T8.B&#225;o%20c&#225;o%20ghi%20&#226;m%20-%20&#272;T%20-%20SV.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NAM%202023\2.%20CTKM\CTKM%20T8-9.2023\BAO%20CAO%20CTKM%20-%20SMS%20BRAND%20NAME%20CTKM%20T8\T8.B&#225;o%20c&#225;o%20ghi%20&#226;m%20-%20&#272;T%20-%20SV.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D:\NAM%202023\2.%20CTKM\CTKM%20T8-9.2023\BAO%20CAO%20CTKM%20-%20SMS%20BRAND%20NAME%20CTKM%20T8\T8.B&#225;o%20c&#225;o%20ghi%20&#226;m%20-%20&#272;T%20-%20SV.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D:\NAM%202023\2.%20CTKM\CTKM%20T7.2023\BAO%20CAO%20CTKM%20T7%20-%20SMS%20BRAND%20NAME%20CTKM%20T7\Ngo&#227;n.t7.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D:\NAM%202023\2.%20CTKM\CTKM%20T8-9.2023\BAO%20CAO%20CTKM%20-%20SMS%20BRAND%20NAME%20CTKM%20T8\T8.B&#225;o%20c&#225;o%20ghi%20&#226;m%20-%20&#272;T%20-%20SV.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D:\NAM%202023\2.%20CTKM\CTKM%20T8-9.2023\BAO%20CAO%20CTKM%20-%20SMS%20BRAND%20NAME%20CTKM%20T8\T8.B&#225;o%20c&#225;o%20ghi%20&#226;m%20-%20&#272;T%20-%20SV.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US"/>
              <a:t>Ds T8.23</a:t>
            </a:r>
            <a:r>
              <a:rPr lang="en-US" baseline="0"/>
              <a:t> so với các tháng trc và cùng kỳ năm ngoái</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solidFill>
            <a:ln>
              <a:noFill/>
            </a:ln>
            <a:effectLst/>
            <a:sp3d/>
          </c:spPr>
          <c:invertIfNegative val="0"/>
          <c:dLbls>
            <c:dLbl>
              <c:idx val="1"/>
              <c:layout>
                <c:manualLayout>
                  <c:x val="5.186230598597138E-3"/>
                  <c:y val="-3.627097978898961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10F-405E-9E64-C6EB29AD6DFE}"/>
                </c:ext>
              </c:extLst>
            </c:dLbl>
            <c:dLbl>
              <c:idx val="3"/>
              <c:layout>
                <c:manualLayout>
                  <c:x val="2.5931152992985929E-3"/>
                  <c:y val="-5.93525123819830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10F-405E-9E64-C6EB29AD6DFE}"/>
                </c:ext>
              </c:extLst>
            </c:dLbl>
            <c:dLbl>
              <c:idx val="4"/>
              <c:layout>
                <c:manualLayout>
                  <c:x val="1.0372461197194371E-2"/>
                  <c:y val="-6.594723597998172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10F-405E-9E64-C6EB29AD6DFE}"/>
                </c:ext>
              </c:extLst>
            </c:dLbl>
            <c:dLbl>
              <c:idx val="5"/>
              <c:layout>
                <c:manualLayout>
                  <c:x val="-9.5079795937698925E-17"/>
                  <c:y val="-4.61630651859868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10F-405E-9E64-C6EB29AD6DFE}"/>
                </c:ext>
              </c:extLst>
            </c:dLbl>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'TH BC'!$A$2:$A$7</c:f>
              <c:strCache>
                <c:ptCount val="6"/>
                <c:pt idx="0">
                  <c:v>DS tháng 4.23</c:v>
                </c:pt>
                <c:pt idx="1">
                  <c:v>DS tháng 5.23</c:v>
                </c:pt>
                <c:pt idx="2">
                  <c:v>DS tháng 6.23</c:v>
                </c:pt>
                <c:pt idx="3">
                  <c:v>DS tháng 7.23</c:v>
                </c:pt>
                <c:pt idx="4">
                  <c:v>DS tháng 8.23</c:v>
                </c:pt>
                <c:pt idx="5">
                  <c:v>DS tháng 8.22</c:v>
                </c:pt>
              </c:strCache>
            </c:strRef>
          </c:cat>
          <c:val>
            <c:numRef>
              <c:f>'TH BC'!$B$2:$B$7</c:f>
              <c:numCache>
                <c:formatCode>_(* #,##0_);_(* \(#,##0\);_(* "-"??_);_(@_)</c:formatCode>
                <c:ptCount val="6"/>
                <c:pt idx="0" formatCode="#,##0">
                  <c:v>3144806570</c:v>
                </c:pt>
                <c:pt idx="1">
                  <c:v>4551918780</c:v>
                </c:pt>
                <c:pt idx="2">
                  <c:v>3838702960</c:v>
                </c:pt>
                <c:pt idx="3">
                  <c:v>4118959650</c:v>
                </c:pt>
                <c:pt idx="4">
                  <c:v>3863247740</c:v>
                </c:pt>
                <c:pt idx="5">
                  <c:v>5380090340</c:v>
                </c:pt>
              </c:numCache>
            </c:numRef>
          </c:val>
          <c:extLst>
            <c:ext xmlns:c16="http://schemas.microsoft.com/office/drawing/2014/chart" uri="{C3380CC4-5D6E-409C-BE32-E72D297353CC}">
              <c16:uniqueId val="{00000000-410F-405E-9E64-C6EB29AD6DFE}"/>
            </c:ext>
          </c:extLst>
        </c:ser>
        <c:dLbls>
          <c:showLegendKey val="0"/>
          <c:showVal val="1"/>
          <c:showCatName val="0"/>
          <c:showSerName val="0"/>
          <c:showPercent val="0"/>
          <c:showBubbleSize val="0"/>
        </c:dLbls>
        <c:gapWidth val="150"/>
        <c:shape val="box"/>
        <c:axId val="694787600"/>
        <c:axId val="748276560"/>
        <c:axId val="0"/>
      </c:bar3DChart>
      <c:catAx>
        <c:axId val="69478760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748276560"/>
        <c:crosses val="autoZero"/>
        <c:auto val="1"/>
        <c:lblAlgn val="ctr"/>
        <c:lblOffset val="100"/>
        <c:noMultiLvlLbl val="0"/>
      </c:catAx>
      <c:valAx>
        <c:axId val="74827656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69478760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bg1"/>
          </a:solidFill>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US"/>
              <a:t>Bán nguyên giá các</a:t>
            </a:r>
            <a:r>
              <a:rPr lang="en-US" baseline="0"/>
              <a:t> đơn vị</a:t>
            </a:r>
            <a:r>
              <a:rPr lang="en-US"/>
              <a:t> tháng 8-7</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'TH BC'!$G$103</c:f>
              <c:strCache>
                <c:ptCount val="1"/>
                <c:pt idx="0">
                  <c:v> Tháng 8 </c:v>
                </c:pt>
              </c:strCache>
            </c:strRef>
          </c:tx>
          <c:spPr>
            <a:solidFill>
              <a:schemeClr val="accent1"/>
            </a:solidFill>
            <a:ln>
              <a:noFill/>
            </a:ln>
            <a:effectLst/>
            <a:sp3d/>
          </c:spPr>
          <c:invertIfNegative val="0"/>
          <c:dLbls>
            <c:dLbl>
              <c:idx val="0"/>
              <c:layout>
                <c:manualLayout>
                  <c:x val="0"/>
                  <c:y val="-2.82325898566084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4BB-404E-8A3C-6057EFBAE0D9}"/>
                </c:ext>
              </c:extLst>
            </c:dLbl>
            <c:dLbl>
              <c:idx val="1"/>
              <c:layout>
                <c:manualLayout>
                  <c:x val="-4.123897669487415E-17"/>
                  <c:y val="-2.1174442392456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4BB-404E-8A3C-6057EFBAE0D9}"/>
                </c:ext>
              </c:extLst>
            </c:dLbl>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'TH BC'!$F$104:$F$107</c:f>
              <c:strCache>
                <c:ptCount val="4"/>
                <c:pt idx="0">
                  <c:v> AEHP </c:v>
                </c:pt>
                <c:pt idx="1">
                  <c:v> AELB </c:v>
                </c:pt>
                <c:pt idx="2">
                  <c:v> TTPL </c:v>
                </c:pt>
                <c:pt idx="3">
                  <c:v> VCHN </c:v>
                </c:pt>
              </c:strCache>
            </c:strRef>
          </c:cat>
          <c:val>
            <c:numRef>
              <c:f>'TH BC'!$G$104:$G$107</c:f>
              <c:numCache>
                <c:formatCode>_(* #,##0_);_(* \(#,##0\);_(* "-"??_);_(@_)</c:formatCode>
                <c:ptCount val="4"/>
                <c:pt idx="0">
                  <c:v>294256000</c:v>
                </c:pt>
                <c:pt idx="1">
                  <c:v>286066500</c:v>
                </c:pt>
                <c:pt idx="2">
                  <c:v>41496000</c:v>
                </c:pt>
                <c:pt idx="3">
                  <c:v>292358000</c:v>
                </c:pt>
              </c:numCache>
            </c:numRef>
          </c:val>
          <c:extLst>
            <c:ext xmlns:c16="http://schemas.microsoft.com/office/drawing/2014/chart" uri="{C3380CC4-5D6E-409C-BE32-E72D297353CC}">
              <c16:uniqueId val="{00000000-44BB-404E-8A3C-6057EFBAE0D9}"/>
            </c:ext>
          </c:extLst>
        </c:ser>
        <c:ser>
          <c:idx val="1"/>
          <c:order val="1"/>
          <c:tx>
            <c:strRef>
              <c:f>'TH BC'!$H$103</c:f>
              <c:strCache>
                <c:ptCount val="1"/>
                <c:pt idx="0">
                  <c:v> Tháng 7 </c:v>
                </c:pt>
              </c:strCache>
            </c:strRef>
          </c:tx>
          <c:spPr>
            <a:solidFill>
              <a:schemeClr val="accent2"/>
            </a:solidFill>
            <a:ln>
              <a:noFill/>
            </a:ln>
            <a:effectLst/>
            <a:sp3d/>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'TH BC'!$F$104:$F$107</c:f>
              <c:strCache>
                <c:ptCount val="4"/>
                <c:pt idx="0">
                  <c:v> AEHP </c:v>
                </c:pt>
                <c:pt idx="1">
                  <c:v> AELB </c:v>
                </c:pt>
                <c:pt idx="2">
                  <c:v> TTPL </c:v>
                </c:pt>
                <c:pt idx="3">
                  <c:v> VCHN </c:v>
                </c:pt>
              </c:strCache>
            </c:strRef>
          </c:cat>
          <c:val>
            <c:numRef>
              <c:f>'TH BC'!$H$104:$H$107</c:f>
              <c:numCache>
                <c:formatCode>_(* #,##0_);_(* \(#,##0\);_(* "-"??_);_(@_)</c:formatCode>
                <c:ptCount val="4"/>
                <c:pt idx="0">
                  <c:v>174384000</c:v>
                </c:pt>
                <c:pt idx="1">
                  <c:v>190264000</c:v>
                </c:pt>
                <c:pt idx="2">
                  <c:v>80358000</c:v>
                </c:pt>
                <c:pt idx="3">
                  <c:v>97215000</c:v>
                </c:pt>
              </c:numCache>
            </c:numRef>
          </c:val>
          <c:extLst>
            <c:ext xmlns:c16="http://schemas.microsoft.com/office/drawing/2014/chart" uri="{C3380CC4-5D6E-409C-BE32-E72D297353CC}">
              <c16:uniqueId val="{00000001-44BB-404E-8A3C-6057EFBAE0D9}"/>
            </c:ext>
          </c:extLst>
        </c:ser>
        <c:dLbls>
          <c:showLegendKey val="0"/>
          <c:showVal val="1"/>
          <c:showCatName val="0"/>
          <c:showSerName val="0"/>
          <c:showPercent val="0"/>
          <c:showBubbleSize val="0"/>
        </c:dLbls>
        <c:gapWidth val="150"/>
        <c:shape val="box"/>
        <c:axId val="623633872"/>
        <c:axId val="748305840"/>
        <c:axId val="0"/>
      </c:bar3DChart>
      <c:catAx>
        <c:axId val="62363387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748305840"/>
        <c:crosses val="autoZero"/>
        <c:auto val="1"/>
        <c:lblAlgn val="ctr"/>
        <c:lblOffset val="100"/>
        <c:noMultiLvlLbl val="0"/>
      </c:catAx>
      <c:valAx>
        <c:axId val="748305840"/>
        <c:scaling>
          <c:orientation val="minMax"/>
        </c:scaling>
        <c:delete val="0"/>
        <c:axPos val="l"/>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6236338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bg1"/>
          </a:solidFill>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[T8.Báo cáo ghi âm - ĐT - SV.xlsx]TH BC!PivotTable7</c:name>
    <c:fmtId val="6"/>
  </c:pivotSource>
  <c:chart>
    <c:autoTitleDeleted val="1"/>
    <c:pivotFmts>
      <c:pivotFmt>
        <c:idx val="0"/>
        <c:spPr>
          <a:solidFill>
            <a:schemeClr val="accent1"/>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'TH BC'!$B$85</c:f>
              <c:strCache>
                <c:ptCount val="1"/>
                <c:pt idx="0">
                  <c:v>Total</c:v>
                </c:pt>
              </c:strCache>
            </c:strRef>
          </c:tx>
          <c:spPr>
            <a:solidFill>
              <a:schemeClr val="accent1"/>
            </a:solidFill>
            <a:ln>
              <a:noFill/>
            </a:ln>
            <a:effectLst/>
            <a:sp3d/>
          </c:spPr>
          <c:invertIfNegative val="0"/>
          <c:dLbls>
            <c:dLbl>
              <c:idx val="1"/>
              <c:layout>
                <c:manualLayout>
                  <c:x val="1.8764850273486266E-3"/>
                  <c:y val="-5.297127950405117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F06-48A1-B067-32AFB5A5294D}"/>
                </c:ext>
              </c:extLst>
            </c:dLbl>
            <c:dLbl>
              <c:idx val="3"/>
              <c:layout>
                <c:manualLayout>
                  <c:x val="-5.6294550820459831E-3"/>
                  <c:y val="-0.175467363357169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F06-48A1-B067-32AFB5A5294D}"/>
                </c:ext>
              </c:extLst>
            </c:dLbl>
            <c:dLbl>
              <c:idx val="5"/>
              <c:layout>
                <c:manualLayout>
                  <c:x val="-6.8803656177076834E-17"/>
                  <c:y val="-0.115874673915111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F06-48A1-B067-32AFB5A5294D}"/>
                </c:ext>
              </c:extLst>
            </c:dLbl>
            <c:dLbl>
              <c:idx val="7"/>
              <c:layout>
                <c:manualLayout>
                  <c:x val="3.7529700546973222E-3"/>
                  <c:y val="-0.1456710186361407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F06-48A1-B067-32AFB5A5294D}"/>
                </c:ext>
              </c:extLst>
            </c:dLbl>
            <c:dLbl>
              <c:idx val="9"/>
              <c:layout>
                <c:manualLayout>
                  <c:x val="3.7529700546973222E-3"/>
                  <c:y val="-0.148981723605143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F06-48A1-B067-32AFB5A5294D}"/>
                </c:ext>
              </c:extLst>
            </c:dLbl>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'TH BC'!$A$86:$A$97</c:f>
              <c:strCache>
                <c:ptCount val="11"/>
                <c:pt idx="0">
                  <c:v>Nguyên giá</c:v>
                </c:pt>
                <c:pt idx="1">
                  <c:v>Hạng thẻ</c:v>
                </c:pt>
                <c:pt idx="2">
                  <c:v>Sinh nhật hạng thẻ</c:v>
                </c:pt>
                <c:pt idx="3">
                  <c:v>Thấp hơn CTKM</c:v>
                </c:pt>
                <c:pt idx="4">
                  <c:v>Công ty cho phép</c:v>
                </c:pt>
                <c:pt idx="5">
                  <c:v>VVIP Sinh nhật</c:v>
                </c:pt>
                <c:pt idx="6">
                  <c:v>Giảm theo website</c:v>
                </c:pt>
                <c:pt idx="7">
                  <c:v>Tham quan sinh nhật</c:v>
                </c:pt>
                <c:pt idx="8">
                  <c:v>Giờ vàng giá sốc</c:v>
                </c:pt>
                <c:pt idx="9">
                  <c:v>Happy Friday</c:v>
                </c:pt>
                <c:pt idx="10">
                  <c:v>Tri ân 1 triệu tin yêu</c:v>
                </c:pt>
              </c:strCache>
            </c:strRef>
          </c:cat>
          <c:val>
            <c:numRef>
              <c:f>'TH BC'!$B$86:$B$97</c:f>
              <c:numCache>
                <c:formatCode>_(* #,##0_);_(* \(#,##0\);_(* "-"??_);_(@_)</c:formatCode>
                <c:ptCount val="11"/>
                <c:pt idx="0">
                  <c:v>2640000</c:v>
                </c:pt>
                <c:pt idx="1">
                  <c:v>9306000</c:v>
                </c:pt>
                <c:pt idx="2">
                  <c:v>9312600</c:v>
                </c:pt>
                <c:pt idx="3">
                  <c:v>12540000</c:v>
                </c:pt>
                <c:pt idx="4">
                  <c:v>22294250</c:v>
                </c:pt>
                <c:pt idx="5">
                  <c:v>41819550</c:v>
                </c:pt>
                <c:pt idx="6">
                  <c:v>46248950</c:v>
                </c:pt>
                <c:pt idx="7">
                  <c:v>75477450</c:v>
                </c:pt>
                <c:pt idx="8">
                  <c:v>149639600</c:v>
                </c:pt>
                <c:pt idx="9">
                  <c:v>150534000</c:v>
                </c:pt>
                <c:pt idx="10">
                  <c:v>1378047300</c:v>
                </c:pt>
              </c:numCache>
            </c:numRef>
          </c:val>
          <c:extLst>
            <c:ext xmlns:c16="http://schemas.microsoft.com/office/drawing/2014/chart" uri="{C3380CC4-5D6E-409C-BE32-E72D297353CC}">
              <c16:uniqueId val="{00000000-AF06-48A1-B067-32AFB5A5294D}"/>
            </c:ext>
          </c:extLst>
        </c:ser>
        <c:dLbls>
          <c:showLegendKey val="0"/>
          <c:showVal val="1"/>
          <c:showCatName val="0"/>
          <c:showSerName val="0"/>
          <c:showPercent val="0"/>
          <c:showBubbleSize val="0"/>
        </c:dLbls>
        <c:gapWidth val="150"/>
        <c:shape val="box"/>
        <c:axId val="623644544"/>
        <c:axId val="748304880"/>
        <c:axId val="0"/>
      </c:bar3DChart>
      <c:catAx>
        <c:axId val="62364454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748304880"/>
        <c:crosses val="autoZero"/>
        <c:auto val="1"/>
        <c:lblAlgn val="ctr"/>
        <c:lblOffset val="100"/>
        <c:noMultiLvlLbl val="0"/>
      </c:catAx>
      <c:valAx>
        <c:axId val="748304880"/>
        <c:scaling>
          <c:orientation val="minMax"/>
        </c:scaling>
        <c:delete val="0"/>
        <c:axPos val="l"/>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6236445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bg1"/>
          </a:solidFill>
        </a:defRPr>
      </a:pPr>
      <a:endParaRPr lang="en-US"/>
    </a:p>
  </c:txPr>
  <c:externalData r:id="rId3">
    <c:autoUpdate val="0"/>
  </c:externalData>
  <c:userShapes r:id="rId4"/>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solidFill>
            <a:ln>
              <a:noFill/>
            </a:ln>
            <a:effectLst/>
            <a:sp3d/>
          </c:spPr>
          <c:invertIfNegative val="0"/>
          <c:dLbls>
            <c:dLbl>
              <c:idx val="1"/>
              <c:layout>
                <c:manualLayout>
                  <c:x val="6.3534276742302472E-3"/>
                  <c:y val="-0.106978930117749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D22-4E9C-88F3-689BC78A2D02}"/>
                </c:ext>
              </c:extLst>
            </c:dLbl>
            <c:dLbl>
              <c:idx val="3"/>
              <c:layout>
                <c:manualLayout>
                  <c:x val="1.2706855348460494E-2"/>
                  <c:y val="-9.960107286824948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D22-4E9C-88F3-689BC78A2D02}"/>
                </c:ext>
              </c:extLst>
            </c:dLbl>
            <c:dLbl>
              <c:idx val="5"/>
              <c:layout>
                <c:manualLayout>
                  <c:x val="-2.1178092247434157E-3"/>
                  <c:y val="-0.199202145736498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D22-4E9C-88F3-689BC78A2D02}"/>
                </c:ext>
              </c:extLst>
            </c:dLbl>
            <c:dLbl>
              <c:idx val="6"/>
              <c:layout>
                <c:manualLayout>
                  <c:x val="6.3534276742302472E-3"/>
                  <c:y val="-7.746750111974959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D22-4E9C-88F3-689BC78A2D02}"/>
                </c:ext>
              </c:extLst>
            </c:dLbl>
            <c:dLbl>
              <c:idx val="7"/>
              <c:layout>
                <c:manualLayout>
                  <c:x val="4.2356184494868315E-3"/>
                  <c:y val="-0.1254235732414993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D22-4E9C-88F3-689BC78A2D02}"/>
                </c:ext>
              </c:extLst>
            </c:dLbl>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'TH BC'!$A$128:$A$136</c:f>
              <c:strCache>
                <c:ptCount val="9"/>
                <c:pt idx="0">
                  <c:v>Quà tặng CT mua 1 tặng 1</c:v>
                </c:pt>
                <c:pt idx="1">
                  <c:v>Bán nguyên giá</c:v>
                </c:pt>
                <c:pt idx="2">
                  <c:v>Sinh nhật hạng thẻ</c:v>
                </c:pt>
                <c:pt idx="3">
                  <c:v>Công ty cho phép</c:v>
                </c:pt>
                <c:pt idx="4">
                  <c:v>Giảm giá thẻ Web</c:v>
                </c:pt>
                <c:pt idx="5">
                  <c:v>VVIP Sinh nhật</c:v>
                </c:pt>
                <c:pt idx="6">
                  <c:v>Tham quan sinh nhật</c:v>
                </c:pt>
                <c:pt idx="7">
                  <c:v>CTKM Tháng tri ân một triệu tin yêu - Mua 1 tặng 1</c:v>
                </c:pt>
                <c:pt idx="8">
                  <c:v>CTKM Tháng tri ân một triệu tin yêu - Giảm giá</c:v>
                </c:pt>
              </c:strCache>
            </c:strRef>
          </c:cat>
          <c:val>
            <c:numRef>
              <c:f>'TH BC'!$B$128:$B$136</c:f>
              <c:numCache>
                <c:formatCode>_(* #,##0_);_(* \(#,##0\);_(* "-"??_);_(@_)</c:formatCode>
                <c:ptCount val="9"/>
                <c:pt idx="0">
                  <c:v>1540000</c:v>
                </c:pt>
                <c:pt idx="1">
                  <c:v>2640000</c:v>
                </c:pt>
                <c:pt idx="2">
                  <c:v>6208400</c:v>
                </c:pt>
                <c:pt idx="3">
                  <c:v>22294250</c:v>
                </c:pt>
                <c:pt idx="4">
                  <c:v>39808500</c:v>
                </c:pt>
                <c:pt idx="5">
                  <c:v>41819550</c:v>
                </c:pt>
                <c:pt idx="6">
                  <c:v>73420450</c:v>
                </c:pt>
                <c:pt idx="7">
                  <c:v>165912000</c:v>
                </c:pt>
                <c:pt idx="8">
                  <c:v>1210595300</c:v>
                </c:pt>
              </c:numCache>
            </c:numRef>
          </c:val>
          <c:extLst>
            <c:ext xmlns:c16="http://schemas.microsoft.com/office/drawing/2014/chart" uri="{C3380CC4-5D6E-409C-BE32-E72D297353CC}">
              <c16:uniqueId val="{00000000-FD22-4E9C-88F3-689BC78A2D02}"/>
            </c:ext>
          </c:extLst>
        </c:ser>
        <c:dLbls>
          <c:showLegendKey val="0"/>
          <c:showVal val="0"/>
          <c:showCatName val="0"/>
          <c:showSerName val="0"/>
          <c:showPercent val="0"/>
          <c:showBubbleSize val="0"/>
        </c:dLbls>
        <c:gapWidth val="150"/>
        <c:shape val="box"/>
        <c:axId val="1722446336"/>
        <c:axId val="748207440"/>
        <c:axId val="0"/>
      </c:bar3DChart>
      <c:catAx>
        <c:axId val="172244633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748207440"/>
        <c:crosses val="autoZero"/>
        <c:auto val="1"/>
        <c:lblAlgn val="ctr"/>
        <c:lblOffset val="100"/>
        <c:noMultiLvlLbl val="0"/>
      </c:catAx>
      <c:valAx>
        <c:axId val="748207440"/>
        <c:scaling>
          <c:orientation val="minMax"/>
        </c:scaling>
        <c:delete val="0"/>
        <c:axPos val="l"/>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17224463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bg1"/>
          </a:solidFill>
        </a:defRPr>
      </a:pPr>
      <a:endParaRPr lang="en-US"/>
    </a:p>
  </c:txPr>
  <c:externalData r:id="rId3">
    <c:autoUpdate val="0"/>
  </c:externalData>
  <c:userShapes r:id="rId4"/>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US">
                <a:solidFill>
                  <a:schemeClr val="bg1"/>
                </a:solidFill>
              </a:rPr>
              <a:t>Các mức của mua 1 tặng 1</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1284-4B04-904E-199B07EAA3E3}"/>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1284-4B04-904E-199B07EAA3E3}"/>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1284-4B04-904E-199B07EAA3E3}"/>
              </c:ext>
            </c:extLst>
          </c:dPt>
          <c:dLbls>
            <c:spPr>
              <a:solidFill>
                <a:srgbClr val="FFFFFF"/>
              </a:solidFill>
              <a:ln>
                <a:solidFill>
                  <a:srgbClr val="7F7F7F">
                    <a:lumMod val="25000"/>
                    <a:lumOff val="75000"/>
                  </a:srgbClr>
                </a:solidFill>
              </a:ln>
              <a:effectLst/>
            </c:spPr>
            <c:txPr>
              <a:bodyPr rot="0" spcFirstLastPara="1" vertOverflow="clip" horzOverflow="clip" vert="horz" wrap="square" lIns="36576" tIns="18288" rIns="36576" bIns="18288" anchor="ctr" anchorCtr="1">
                <a:spAutoFit/>
              </a:bodyPr>
              <a:lstStyle/>
              <a:p>
                <a:pPr>
                  <a:defRPr sz="900" b="0" i="0" u="none" strike="noStrike" kern="1200" baseline="0">
                    <a:solidFill>
                      <a:srgbClr val="0E033B"/>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'TH BC'!$A$140:$A$142</c:f>
              <c:strCache>
                <c:ptCount val="3"/>
                <c:pt idx="0">
                  <c:v>M1T1 mức 5 (30 - 40tr)</c:v>
                </c:pt>
                <c:pt idx="1">
                  <c:v>M1T1 mức 6 (40 - 60tr)</c:v>
                </c:pt>
                <c:pt idx="2">
                  <c:v>M1T1 mức 7 (60 - 80tr)</c:v>
                </c:pt>
              </c:strCache>
            </c:strRef>
          </c:cat>
          <c:val>
            <c:numRef>
              <c:f>'TH BC'!$B$140:$B$142</c:f>
              <c:numCache>
                <c:formatCode>#,##0</c:formatCode>
                <c:ptCount val="3"/>
                <c:pt idx="0">
                  <c:v>38812000</c:v>
                </c:pt>
                <c:pt idx="1">
                  <c:v>46000000</c:v>
                </c:pt>
                <c:pt idx="2">
                  <c:v>69000000</c:v>
                </c:pt>
              </c:numCache>
            </c:numRef>
          </c:val>
          <c:extLst>
            <c:ext xmlns:c16="http://schemas.microsoft.com/office/drawing/2014/chart" uri="{C3380CC4-5D6E-409C-BE32-E72D297353CC}">
              <c16:uniqueId val="{00000006-1284-4B04-904E-199B07EAA3E3}"/>
            </c:ext>
          </c:extLst>
        </c:ser>
        <c:dLbls>
          <c:showLegendKey val="0"/>
          <c:showVal val="0"/>
          <c:showCatName val="0"/>
          <c:showSerName val="0"/>
          <c:showPercent val="0"/>
          <c:showBubbleSize val="0"/>
          <c:showLeaderLines val="0"/>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0E033B"/>
          </a:solidFill>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7CA4-460C-B390-51480DE25119}"/>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7CA4-460C-B390-51480DE25119}"/>
              </c:ext>
            </c:extLst>
          </c:dPt>
          <c:dLbls>
            <c:dLbl>
              <c:idx val="0"/>
              <c:layout>
                <c:manualLayout>
                  <c:x val="-8.3333333333333329E-2"/>
                  <c:y val="1.388888888888888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7CA4-460C-B390-51480DE25119}"/>
                </c:ext>
              </c:extLst>
            </c:dLbl>
            <c:spPr>
              <a:solidFill>
                <a:srgbClr val="FFFFFF"/>
              </a:solidFill>
              <a:ln>
                <a:solidFill>
                  <a:srgbClr val="7F7F7F">
                    <a:lumMod val="25000"/>
                    <a:lumOff val="75000"/>
                  </a:srgb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rgbClr val="0E033B"/>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'TH BC'!$A$167:$A$168</c:f>
              <c:strCache>
                <c:ptCount val="2"/>
                <c:pt idx="0">
                  <c:v>CTKM Tháng tri ân một triệu tin yêu - Mua 1 tặng 1</c:v>
                </c:pt>
                <c:pt idx="1">
                  <c:v>CTKM Tháng tri ân một triệu tin yêu - Giảm giá</c:v>
                </c:pt>
              </c:strCache>
            </c:strRef>
          </c:cat>
          <c:val>
            <c:numRef>
              <c:f>'TH BC'!$B$167:$B$168</c:f>
              <c:numCache>
                <c:formatCode>0%</c:formatCode>
                <c:ptCount val="2"/>
                <c:pt idx="0">
                  <c:v>0.12151397125483283</c:v>
                </c:pt>
                <c:pt idx="1">
                  <c:v>0.87848602874516712</c:v>
                </c:pt>
              </c:numCache>
            </c:numRef>
          </c:val>
          <c:extLst>
            <c:ext xmlns:c16="http://schemas.microsoft.com/office/drawing/2014/chart" uri="{C3380CC4-5D6E-409C-BE32-E72D297353CC}">
              <c16:uniqueId val="{00000004-7CA4-460C-B390-51480DE25119}"/>
            </c:ext>
          </c:extLst>
        </c:ser>
        <c:dLbls>
          <c:showLegendKey val="0"/>
          <c:showVal val="0"/>
          <c:showCatName val="0"/>
          <c:showSerName val="0"/>
          <c:showPercent val="0"/>
          <c:showBubbleSize val="0"/>
          <c:showLeaderLines val="0"/>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'TH BC'!$D$208</c:f>
              <c:strCache>
                <c:ptCount val="1"/>
                <c:pt idx="0">
                  <c:v>Tháng 8</c:v>
                </c:pt>
              </c:strCache>
            </c:strRef>
          </c:tx>
          <c:spPr>
            <a:solidFill>
              <a:schemeClr val="accent1"/>
            </a:solidFill>
            <a:ln>
              <a:noFill/>
            </a:ln>
            <a:effectLst/>
            <a:sp3d/>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'TH BC'!$C$209:$C$214</c:f>
              <c:strCache>
                <c:ptCount val="6"/>
                <c:pt idx="0">
                  <c:v>Đối tượng 0</c:v>
                </c:pt>
                <c:pt idx="1">
                  <c:v>Đối tượng 1</c:v>
                </c:pt>
                <c:pt idx="2">
                  <c:v>Đối tượng 2</c:v>
                </c:pt>
                <c:pt idx="3">
                  <c:v>Đối tượng 3</c:v>
                </c:pt>
                <c:pt idx="4">
                  <c:v>Đối tượng 4</c:v>
                </c:pt>
                <c:pt idx="5">
                  <c:v>Đối tượng 6</c:v>
                </c:pt>
              </c:strCache>
            </c:strRef>
          </c:cat>
          <c:val>
            <c:numRef>
              <c:f>'TH BC'!$D$209:$D$214</c:f>
              <c:numCache>
                <c:formatCode>_(* #,##0_);_(* \(#,##0\);_(* "-"??_);_(@_)</c:formatCode>
                <c:ptCount val="6"/>
                <c:pt idx="1">
                  <c:v>2792810960</c:v>
                </c:pt>
                <c:pt idx="2">
                  <c:v>314111700</c:v>
                </c:pt>
                <c:pt idx="3">
                  <c:v>180310920</c:v>
                </c:pt>
                <c:pt idx="4">
                  <c:v>457773210</c:v>
                </c:pt>
                <c:pt idx="5">
                  <c:v>118240950</c:v>
                </c:pt>
              </c:numCache>
            </c:numRef>
          </c:val>
          <c:extLst>
            <c:ext xmlns:c16="http://schemas.microsoft.com/office/drawing/2014/chart" uri="{C3380CC4-5D6E-409C-BE32-E72D297353CC}">
              <c16:uniqueId val="{00000000-B907-4B08-8E4E-1E95BCEF5B5C}"/>
            </c:ext>
          </c:extLst>
        </c:ser>
        <c:dLbls>
          <c:showLegendKey val="0"/>
          <c:showVal val="1"/>
          <c:showCatName val="0"/>
          <c:showSerName val="0"/>
          <c:showPercent val="0"/>
          <c:showBubbleSize val="0"/>
        </c:dLbls>
        <c:gapWidth val="150"/>
        <c:shape val="box"/>
        <c:axId val="1772481440"/>
        <c:axId val="748294320"/>
        <c:axId val="0"/>
      </c:bar3DChart>
      <c:catAx>
        <c:axId val="177248144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748294320"/>
        <c:crosses val="autoZero"/>
        <c:auto val="1"/>
        <c:lblAlgn val="ctr"/>
        <c:lblOffset val="100"/>
        <c:noMultiLvlLbl val="0"/>
      </c:catAx>
      <c:valAx>
        <c:axId val="748294320"/>
        <c:scaling>
          <c:orientation val="minMax"/>
        </c:scaling>
        <c:delete val="0"/>
        <c:axPos val="l"/>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17724814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bg1"/>
          </a:solidFill>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US"/>
              <a:t>DS đối</a:t>
            </a:r>
            <a:r>
              <a:rPr lang="en-US" baseline="0"/>
              <a:t> tượng Tháng 7 - 8</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'TH BC'!$D$200</c:f>
              <c:strCache>
                <c:ptCount val="1"/>
                <c:pt idx="0">
                  <c:v>Tháng 7</c:v>
                </c:pt>
              </c:strCache>
            </c:strRef>
          </c:tx>
          <c:spPr>
            <a:solidFill>
              <a:schemeClr val="accent1"/>
            </a:solidFill>
            <a:ln>
              <a:noFill/>
            </a:ln>
            <a:effectLst/>
            <a:sp3d/>
          </c:spPr>
          <c:invertIfNegative val="0"/>
          <c:dLbls>
            <c:dLbl>
              <c:idx val="0"/>
              <c:layout>
                <c:manualLayout>
                  <c:x val="-1.0734970154247132E-2"/>
                  <c:y val="-3.8064888946435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6B6-4C20-9603-C234C05E15EA}"/>
                </c:ext>
              </c:extLst>
            </c:dLbl>
            <c:dLbl>
              <c:idx val="1"/>
              <c:layout>
                <c:manualLayout>
                  <c:x val="-7.6028292103029832E-2"/>
                  <c:y val="-5.651946461380850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6B6-4C20-9603-C234C05E15EA}"/>
                </c:ext>
              </c:extLst>
            </c:dLbl>
            <c:dLbl>
              <c:idx val="2"/>
              <c:layout>
                <c:manualLayout>
                  <c:x val="-4.4016379638596219E-2"/>
                  <c:y val="5.651946461380850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86B6-4C20-9603-C234C05E15EA}"/>
                </c:ext>
              </c:extLst>
            </c:dLbl>
            <c:dLbl>
              <c:idx val="3"/>
              <c:layout>
                <c:manualLayout>
                  <c:x val="1.8006700761243909E-2"/>
                  <c:y val="-8.477919692071286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6B6-4C20-9603-C234C05E15EA}"/>
                </c:ext>
              </c:extLst>
            </c:dLbl>
            <c:dLbl>
              <c:idx val="4"/>
              <c:layout>
                <c:manualLayout>
                  <c:x val="2.0007445290271011E-2"/>
                  <c:y val="-0.149776581226592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6B6-4C20-9603-C234C05E15EA}"/>
                </c:ext>
              </c:extLst>
            </c:dLbl>
            <c:dLbl>
              <c:idx val="5"/>
              <c:layout>
                <c:manualLayout>
                  <c:x val="1.0003722645135431E-2"/>
                  <c:y val="-2.825973230690425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6B6-4C20-9603-C234C05E15EA}"/>
                </c:ext>
              </c:extLst>
            </c:dLbl>
            <c:dLbl>
              <c:idx val="6"/>
              <c:layout>
                <c:manualLayout>
                  <c:x val="2.6009678877352164E-2"/>
                  <c:y val="-8.0540237074677126E-2"/>
                </c:manualLayout>
              </c:layout>
              <c:showLegendKey val="0"/>
              <c:showVal val="1"/>
              <c:showCatName val="0"/>
              <c:showSerName val="0"/>
              <c:showPercent val="0"/>
              <c:showBubbleSize val="0"/>
              <c:extLst>
                <c:ext xmlns:c15="http://schemas.microsoft.com/office/drawing/2012/chart" uri="{CE6537A1-D6FC-4f65-9D91-7224C49458BB}">
                  <c15:layout>
                    <c:manualLayout>
                      <c:w val="0.11713366722136127"/>
                      <c:h val="5.1842590175804462E-2"/>
                    </c:manualLayout>
                  </c15:layout>
                </c:ext>
                <c:ext xmlns:c16="http://schemas.microsoft.com/office/drawing/2014/chart" uri="{C3380CC4-5D6E-409C-BE32-E72D297353CC}">
                  <c16:uniqueId val="{00000006-86B6-4C20-9603-C234C05E15EA}"/>
                </c:ext>
              </c:extLst>
            </c:dLbl>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'TH BC'!$C$201:$C$207</c:f>
              <c:strCache>
                <c:ptCount val="7"/>
                <c:pt idx="0">
                  <c:v>Đối tượng 0</c:v>
                </c:pt>
                <c:pt idx="1">
                  <c:v>Đối tượng 1</c:v>
                </c:pt>
                <c:pt idx="2">
                  <c:v>Đối tượng 2</c:v>
                </c:pt>
                <c:pt idx="3">
                  <c:v>Đối tượng 3</c:v>
                </c:pt>
                <c:pt idx="4">
                  <c:v>Đối tượng 4</c:v>
                </c:pt>
                <c:pt idx="5">
                  <c:v>Đối tượng 5</c:v>
                </c:pt>
                <c:pt idx="6">
                  <c:v>Đối tượng 6</c:v>
                </c:pt>
              </c:strCache>
            </c:strRef>
          </c:cat>
          <c:val>
            <c:numRef>
              <c:f>'TH BC'!$D$201:$D$207</c:f>
              <c:numCache>
                <c:formatCode>_(* #,##0_);_(* \(#,##0\);_(* "-"??_);_(@_)</c:formatCode>
                <c:ptCount val="7"/>
                <c:pt idx="0">
                  <c:v>6930000</c:v>
                </c:pt>
                <c:pt idx="1">
                  <c:v>2609133980</c:v>
                </c:pt>
                <c:pt idx="2">
                  <c:v>224035380</c:v>
                </c:pt>
                <c:pt idx="3">
                  <c:v>519952440</c:v>
                </c:pt>
                <c:pt idx="4">
                  <c:v>577321150</c:v>
                </c:pt>
                <c:pt idx="5">
                  <c:v>70840000</c:v>
                </c:pt>
                <c:pt idx="6">
                  <c:v>110746700</c:v>
                </c:pt>
              </c:numCache>
            </c:numRef>
          </c:val>
          <c:extLst>
            <c:ext xmlns:c16="http://schemas.microsoft.com/office/drawing/2014/chart" uri="{C3380CC4-5D6E-409C-BE32-E72D297353CC}">
              <c16:uniqueId val="{00000000-86B6-4C20-9603-C234C05E15EA}"/>
            </c:ext>
          </c:extLst>
        </c:ser>
        <c:ser>
          <c:idx val="1"/>
          <c:order val="1"/>
          <c:tx>
            <c:strRef>
              <c:f>'TH BC'!$E$200</c:f>
              <c:strCache>
                <c:ptCount val="1"/>
                <c:pt idx="0">
                  <c:v>Tháng 8</c:v>
                </c:pt>
              </c:strCache>
            </c:strRef>
          </c:tx>
          <c:spPr>
            <a:solidFill>
              <a:schemeClr val="accent2"/>
            </a:solidFill>
            <a:ln>
              <a:noFill/>
            </a:ln>
            <a:effectLst/>
            <a:sp3d/>
          </c:spPr>
          <c:invertIfNegative val="0"/>
          <c:dLbls>
            <c:dLbl>
              <c:idx val="1"/>
              <c:layout>
                <c:manualLayout>
                  <c:x val="4.0792886586139172E-2"/>
                  <c:y val="-3.04519111571486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6B6-4C20-9603-C234C05E15EA}"/>
                </c:ext>
              </c:extLst>
            </c:dLbl>
            <c:dLbl>
              <c:idx val="2"/>
              <c:layout>
                <c:manualLayout>
                  <c:x val="2.6009678877352314E-2"/>
                  <c:y val="-6.499738430587967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6B6-4C20-9603-C234C05E15EA}"/>
                </c:ext>
              </c:extLst>
            </c:dLbl>
            <c:dLbl>
              <c:idx val="4"/>
              <c:layout>
                <c:manualLayout>
                  <c:x val="5.2019357754704551E-2"/>
                  <c:y val="-4.80415449217372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6B6-4C20-9603-C234C05E15EA}"/>
                </c:ext>
              </c:extLst>
            </c:dLbl>
            <c:dLbl>
              <c:idx val="6"/>
              <c:layout>
                <c:manualLayout>
                  <c:x val="0.11604318268357171"/>
                  <c:y val="-0.1384726883038308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6B6-4C20-9603-C234C05E15EA}"/>
                </c:ext>
              </c:extLst>
            </c:dLbl>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'TH BC'!$C$201:$C$207</c:f>
              <c:strCache>
                <c:ptCount val="7"/>
                <c:pt idx="0">
                  <c:v>Đối tượng 0</c:v>
                </c:pt>
                <c:pt idx="1">
                  <c:v>Đối tượng 1</c:v>
                </c:pt>
                <c:pt idx="2">
                  <c:v>Đối tượng 2</c:v>
                </c:pt>
                <c:pt idx="3">
                  <c:v>Đối tượng 3</c:v>
                </c:pt>
                <c:pt idx="4">
                  <c:v>Đối tượng 4</c:v>
                </c:pt>
                <c:pt idx="5">
                  <c:v>Đối tượng 5</c:v>
                </c:pt>
                <c:pt idx="6">
                  <c:v>Đối tượng 6</c:v>
                </c:pt>
              </c:strCache>
            </c:strRef>
          </c:cat>
          <c:val>
            <c:numRef>
              <c:f>'TH BC'!$E$201:$E$207</c:f>
              <c:numCache>
                <c:formatCode>_(* #,##0_);_(* \(#,##0\);_(* "-"??_);_(@_)</c:formatCode>
                <c:ptCount val="7"/>
                <c:pt idx="0">
                  <c:v>0</c:v>
                </c:pt>
                <c:pt idx="1">
                  <c:v>2792810960</c:v>
                </c:pt>
                <c:pt idx="2">
                  <c:v>314111700</c:v>
                </c:pt>
                <c:pt idx="3">
                  <c:v>180310920</c:v>
                </c:pt>
                <c:pt idx="4">
                  <c:v>457773210</c:v>
                </c:pt>
                <c:pt idx="5">
                  <c:v>0</c:v>
                </c:pt>
                <c:pt idx="6">
                  <c:v>118240950</c:v>
                </c:pt>
              </c:numCache>
            </c:numRef>
          </c:val>
          <c:extLst>
            <c:ext xmlns:c16="http://schemas.microsoft.com/office/drawing/2014/chart" uri="{C3380CC4-5D6E-409C-BE32-E72D297353CC}">
              <c16:uniqueId val="{00000001-86B6-4C20-9603-C234C05E15EA}"/>
            </c:ext>
          </c:extLst>
        </c:ser>
        <c:dLbls>
          <c:showLegendKey val="0"/>
          <c:showVal val="1"/>
          <c:showCatName val="0"/>
          <c:showSerName val="0"/>
          <c:showPercent val="0"/>
          <c:showBubbleSize val="0"/>
        </c:dLbls>
        <c:gapWidth val="150"/>
        <c:shape val="box"/>
        <c:axId val="1644260640"/>
        <c:axId val="748324560"/>
        <c:axId val="0"/>
      </c:bar3DChart>
      <c:catAx>
        <c:axId val="164426064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748324560"/>
        <c:crosses val="autoZero"/>
        <c:auto val="1"/>
        <c:lblAlgn val="ctr"/>
        <c:lblOffset val="100"/>
        <c:noMultiLvlLbl val="0"/>
      </c:catAx>
      <c:valAx>
        <c:axId val="748324560"/>
        <c:scaling>
          <c:orientation val="minMax"/>
        </c:scaling>
        <c:delete val="0"/>
        <c:axPos val="l"/>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164426064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bg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dLblPos val="inEnd"/>
          <c:showLegendKey val="0"/>
          <c:showVal val="0"/>
          <c:showCatName val="0"/>
          <c:showSerName val="0"/>
          <c:showPercent val="0"/>
          <c:showBubbleSize val="0"/>
          <c:showLeaderLines val="0"/>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[Ngoãn.t7.xlsx]TH!PivotTable1</c:name>
    <c:fmtId val="11"/>
  </c:pivotSource>
  <c:chart>
    <c:autoTitleDeleted val="1"/>
    <c:pivotFmts>
      <c:pivotFmt>
        <c:idx val="0"/>
        <c:spPr>
          <a:solidFill>
            <a:schemeClr val="accent1"/>
          </a:solidFill>
          <a:ln w="25400">
            <a:solidFill>
              <a:schemeClr val="lt1"/>
            </a:solidFill>
          </a:ln>
          <a:effectLst/>
          <a:sp3d contourW="25400">
            <a:contourClr>
              <a:schemeClr val="lt1"/>
            </a:contourClr>
          </a:sp3d>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
        <c:spPr>
          <a:solidFill>
            <a:schemeClr val="accent2"/>
          </a:solidFill>
          <a:ln w="25400">
            <a:solidFill>
              <a:schemeClr val="lt1"/>
            </a:solidFill>
          </a:ln>
          <a:effectLst/>
          <a:sp3d contourW="25400">
            <a:contourClr>
              <a:schemeClr val="lt1"/>
            </a:contourClr>
          </a:sp3d>
        </c:spP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showLegendKey val="1"/>
          <c:showVal val="1"/>
          <c:showCatName val="1"/>
          <c:showSerName val="1"/>
          <c:showPercent val="1"/>
          <c:showBubbleSize val="1"/>
          <c:extLst>
            <c:ext xmlns:c15="http://schemas.microsoft.com/office/drawing/2012/chart" uri="{CE6537A1-D6FC-4f65-9D91-7224C49458BB}"/>
          </c:extLst>
        </c:dLbl>
      </c:pivotFmt>
      <c:pivotFmt>
        <c:idx val="2"/>
        <c:spPr>
          <a:solidFill>
            <a:schemeClr val="accent1"/>
          </a:solidFill>
          <a:ln w="25400">
            <a:solidFill>
              <a:schemeClr val="lt1"/>
            </a:solidFill>
          </a:ln>
          <a:effectLst/>
          <a:sp3d contourW="25400">
            <a:contourClr>
              <a:schemeClr val="lt1"/>
            </a:contourClr>
          </a:sp3d>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3"/>
        <c:spPr>
          <a:solidFill>
            <a:schemeClr val="accent1"/>
          </a:solidFill>
          <a:ln w="25400">
            <a:solidFill>
              <a:schemeClr val="lt1"/>
            </a:solidFill>
          </a:ln>
          <a:effectLst/>
          <a:sp3d contourW="25400">
            <a:contourClr>
              <a:schemeClr val="lt1"/>
            </a:contourClr>
          </a:sp3d>
        </c:spPr>
      </c:pivotFmt>
      <c:pivotFmt>
        <c:idx val="4"/>
        <c:spPr>
          <a:solidFill>
            <a:schemeClr val="accent1"/>
          </a:solidFill>
          <a:ln w="25400">
            <a:solidFill>
              <a:schemeClr val="lt1"/>
            </a:solidFill>
          </a:ln>
          <a:effectLst/>
          <a:sp3d contourW="25400">
            <a:contourClr>
              <a:schemeClr val="lt1"/>
            </a:contourClr>
          </a:sp3d>
        </c:spPr>
      </c:pivotFmt>
      <c:pivotFmt>
        <c:idx val="5"/>
        <c:spPr>
          <a:solidFill>
            <a:schemeClr val="accent1"/>
          </a:solidFill>
          <a:ln w="25400">
            <a:solidFill>
              <a:schemeClr val="lt1"/>
            </a:solidFill>
          </a:ln>
          <a:effectLst/>
          <a:sp3d contourW="25400">
            <a:contourClr>
              <a:schemeClr val="lt1"/>
            </a:contourClr>
          </a:sp3d>
        </c:spPr>
      </c:pivotFmt>
      <c:pivotFmt>
        <c:idx val="6"/>
        <c:spPr>
          <a:solidFill>
            <a:schemeClr val="accent1"/>
          </a:solidFill>
          <a:ln w="25400">
            <a:solidFill>
              <a:schemeClr val="lt1"/>
            </a:solidFill>
          </a:ln>
          <a:effectLst/>
          <a:sp3d contourW="25400">
            <a:contourClr>
              <a:schemeClr val="lt1"/>
            </a:contourClr>
          </a:sp3d>
        </c:spPr>
      </c:pivotFmt>
      <c:pivotFmt>
        <c:idx val="7"/>
        <c:spPr>
          <a:solidFill>
            <a:schemeClr val="accent1"/>
          </a:solidFill>
          <a:ln w="25400">
            <a:solidFill>
              <a:schemeClr val="lt1"/>
            </a:solidFill>
          </a:ln>
          <a:effectLst/>
          <a:sp3d contourW="25400">
            <a:contourClr>
              <a:schemeClr val="lt1"/>
            </a:contourClr>
          </a:sp3d>
        </c:spPr>
      </c:pivotFmt>
      <c:pivotFmt>
        <c:idx val="8"/>
        <c:spPr>
          <a:solidFill>
            <a:schemeClr val="accent1"/>
          </a:solidFill>
          <a:ln w="25400">
            <a:solidFill>
              <a:schemeClr val="lt1"/>
            </a:solidFill>
          </a:ln>
          <a:effectLst/>
          <a:sp3d contourW="25400">
            <a:contourClr>
              <a:schemeClr val="lt1"/>
            </a:contourClr>
          </a:sp3d>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9"/>
        <c:spPr>
          <a:solidFill>
            <a:schemeClr val="accent1"/>
          </a:solidFill>
          <a:ln w="25400">
            <a:solidFill>
              <a:schemeClr val="lt1"/>
            </a:solidFill>
          </a:ln>
          <a:effectLst/>
          <a:sp3d contourW="25400">
            <a:contourClr>
              <a:schemeClr val="lt1"/>
            </a:contourClr>
          </a:sp3d>
        </c:spPr>
      </c:pivotFmt>
      <c:pivotFmt>
        <c:idx val="10"/>
        <c:spPr>
          <a:solidFill>
            <a:schemeClr val="accent1"/>
          </a:solidFill>
          <a:ln w="25400">
            <a:solidFill>
              <a:schemeClr val="lt1"/>
            </a:solidFill>
          </a:ln>
          <a:effectLst/>
          <a:sp3d contourW="25400">
            <a:contourClr>
              <a:schemeClr val="lt1"/>
            </a:contourClr>
          </a:sp3d>
        </c:spPr>
      </c:pivotFmt>
      <c:pivotFmt>
        <c:idx val="11"/>
        <c:spPr>
          <a:solidFill>
            <a:schemeClr val="accent1"/>
          </a:solidFill>
          <a:ln w="25400">
            <a:solidFill>
              <a:schemeClr val="lt1"/>
            </a:solidFill>
          </a:ln>
          <a:effectLst/>
          <a:sp3d contourW="25400">
            <a:contourClr>
              <a:schemeClr val="lt1"/>
            </a:contourClr>
          </a:sp3d>
        </c:spPr>
      </c:pivotFmt>
      <c:pivotFmt>
        <c:idx val="12"/>
        <c:spPr>
          <a:solidFill>
            <a:schemeClr val="accent1"/>
          </a:solidFill>
          <a:ln w="25400">
            <a:solidFill>
              <a:schemeClr val="lt1"/>
            </a:solidFill>
          </a:ln>
          <a:effectLst/>
          <a:sp3d contourW="25400">
            <a:contourClr>
              <a:schemeClr val="lt1"/>
            </a:contourClr>
          </a:sp3d>
        </c:spPr>
      </c:pivotFmt>
      <c:pivotFmt>
        <c:idx val="13"/>
        <c:spPr>
          <a:solidFill>
            <a:schemeClr val="accent1"/>
          </a:solidFill>
          <a:ln w="25400">
            <a:solidFill>
              <a:schemeClr val="lt1"/>
            </a:solidFill>
          </a:ln>
          <a:effectLst/>
          <a:sp3d contourW="25400">
            <a:contourClr>
              <a:schemeClr val="lt1"/>
            </a:contourClr>
          </a:sp3d>
        </c:spPr>
      </c:pivotFmt>
    </c:pivotFmts>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showLegendKey val="0"/>
          <c:showVal val="0"/>
          <c:showCatName val="0"/>
          <c:showSerName val="0"/>
          <c:showPercent val="0"/>
          <c:showBubbleSize val="0"/>
          <c:showLeaderLines val="0"/>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0E033B"/>
          </a:solidFill>
        </a:defRPr>
      </a:pPr>
      <a:endParaRPr lang="en-US"/>
    </a:p>
  </c:txPr>
  <c:externalData r:id="rId3">
    <c:autoUpdate val="0"/>
  </c:externalData>
  <c:extLst>
    <c:ext xmlns:c14="http://schemas.microsoft.com/office/drawing/2007/8/2/chart" uri="{781A3756-C4B2-4CAC-9D66-4F8BD8637D16}">
      <c14:pivotOptions>
        <c14:dropZoneFilter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[T8.Báo cáo ghi âm - ĐT - SV.xlsx]TH BC!PivotTable1</c:name>
    <c:fmtId val="8"/>
  </c:pivotSource>
  <c:chart>
    <c:autoTitleDeleted val="1"/>
    <c:pivotFmts>
      <c:pivotFmt>
        <c:idx val="0"/>
        <c:spPr>
          <a:solidFill>
            <a:schemeClr val="accent1"/>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s>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'TH BC'!$B$10</c:f>
              <c:strCache>
                <c:ptCount val="1"/>
                <c:pt idx="0">
                  <c:v>Total</c:v>
                </c:pt>
              </c:strCache>
            </c:strRef>
          </c:tx>
          <c:spPr>
            <a:solidFill>
              <a:schemeClr val="accent1"/>
            </a:solidFill>
            <a:ln>
              <a:noFill/>
            </a:ln>
            <a:effectLst/>
            <a:sp3d/>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'TH BC'!$A$11:$A$16</c:f>
              <c:strCache>
                <c:ptCount val="5"/>
                <c:pt idx="0">
                  <c:v>AEHP</c:v>
                </c:pt>
                <c:pt idx="1">
                  <c:v>AELB</c:v>
                </c:pt>
                <c:pt idx="2">
                  <c:v>CSKH</c:v>
                </c:pt>
                <c:pt idx="3">
                  <c:v>TTPL</c:v>
                </c:pt>
                <c:pt idx="4">
                  <c:v>VCHN</c:v>
                </c:pt>
              </c:strCache>
            </c:strRef>
          </c:cat>
          <c:val>
            <c:numRef>
              <c:f>'TH BC'!$B$11:$B$16</c:f>
              <c:numCache>
                <c:formatCode>_(* #,##0_);_(* \(#,##0\);_(* "-"??_);_(@_)</c:formatCode>
                <c:ptCount val="5"/>
                <c:pt idx="0">
                  <c:v>916654740</c:v>
                </c:pt>
                <c:pt idx="1">
                  <c:v>1337033970</c:v>
                </c:pt>
                <c:pt idx="2">
                  <c:v>18002880</c:v>
                </c:pt>
                <c:pt idx="3">
                  <c:v>678166930</c:v>
                </c:pt>
                <c:pt idx="4">
                  <c:v>913389220</c:v>
                </c:pt>
              </c:numCache>
            </c:numRef>
          </c:val>
          <c:extLst>
            <c:ext xmlns:c16="http://schemas.microsoft.com/office/drawing/2014/chart" uri="{C3380CC4-5D6E-409C-BE32-E72D297353CC}">
              <c16:uniqueId val="{00000000-BFEF-42EB-AE9E-34DC672FAF7B}"/>
            </c:ext>
          </c:extLst>
        </c:ser>
        <c:dLbls>
          <c:showLegendKey val="0"/>
          <c:showVal val="1"/>
          <c:showCatName val="0"/>
          <c:showSerName val="0"/>
          <c:showPercent val="0"/>
          <c:showBubbleSize val="0"/>
        </c:dLbls>
        <c:gapWidth val="150"/>
        <c:shape val="box"/>
        <c:axId val="1625518144"/>
        <c:axId val="748277040"/>
        <c:axId val="0"/>
      </c:bar3DChart>
      <c:catAx>
        <c:axId val="162551814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748277040"/>
        <c:crosses val="autoZero"/>
        <c:auto val="1"/>
        <c:lblAlgn val="ctr"/>
        <c:lblOffset val="100"/>
        <c:noMultiLvlLbl val="0"/>
      </c:catAx>
      <c:valAx>
        <c:axId val="748277040"/>
        <c:scaling>
          <c:orientation val="minMax"/>
        </c:scaling>
        <c:delete val="0"/>
        <c:axPos val="l"/>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162551814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bg1"/>
          </a:solidFill>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[T8.Báo cáo ghi âm - ĐT - SV.xlsx]TH BC!PivotTable1</c:name>
    <c:fmtId val="11"/>
  </c:pivotSource>
  <c:chart>
    <c:autoTitleDeleted val="1"/>
    <c:pivotFmts>
      <c:pivotFmt>
        <c:idx val="0"/>
        <c:spPr>
          <a:solidFill>
            <a:schemeClr val="accent1"/>
          </a:solidFill>
          <a:ln w="25400">
            <a:solidFill>
              <a:schemeClr val="lt1"/>
            </a:solidFill>
          </a:ln>
          <a:effectLst/>
          <a:sp3d contourW="25400">
            <a:contourClr>
              <a:schemeClr val="lt1"/>
            </a:contourClr>
          </a:sp3d>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
        <c:spPr>
          <a:solidFill>
            <a:schemeClr val="accent1"/>
          </a:solidFill>
          <a:ln w="25400">
            <a:solidFill>
              <a:schemeClr val="lt1"/>
            </a:solidFill>
          </a:ln>
          <a:effectLst/>
          <a:sp3d contourW="25400">
            <a:contourClr>
              <a:schemeClr val="lt1"/>
            </a:contourClr>
          </a:sp3d>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2"/>
        <c:spPr>
          <a:solidFill>
            <a:schemeClr val="accent1"/>
          </a:solidFill>
          <a:ln w="25400">
            <a:solidFill>
              <a:schemeClr val="lt1"/>
            </a:solidFill>
          </a:ln>
          <a:effectLst/>
          <a:sp3d contourW="25400">
            <a:contourClr>
              <a:schemeClr val="lt1"/>
            </a:contourClr>
          </a:sp3d>
        </c:spPr>
      </c:pivotFmt>
      <c:pivotFmt>
        <c:idx val="3"/>
        <c:spPr>
          <a:solidFill>
            <a:schemeClr val="accent1"/>
          </a:solidFill>
          <a:ln w="25400">
            <a:solidFill>
              <a:schemeClr val="lt1"/>
            </a:solidFill>
          </a:ln>
          <a:effectLst/>
          <a:sp3d contourW="25400">
            <a:contourClr>
              <a:schemeClr val="lt1"/>
            </a:contourClr>
          </a:sp3d>
        </c:spPr>
      </c:pivotFmt>
      <c:pivotFmt>
        <c:idx val="4"/>
        <c:spPr>
          <a:solidFill>
            <a:schemeClr val="accent1"/>
          </a:solidFill>
          <a:ln w="25400">
            <a:solidFill>
              <a:schemeClr val="lt1"/>
            </a:solidFill>
          </a:ln>
          <a:effectLst/>
          <a:sp3d contourW="25400">
            <a:contourClr>
              <a:schemeClr val="lt1"/>
            </a:contourClr>
          </a:sp3d>
        </c:spPr>
      </c:pivotFmt>
      <c:pivotFmt>
        <c:idx val="5"/>
        <c:spPr>
          <a:solidFill>
            <a:schemeClr val="accent1"/>
          </a:solidFill>
          <a:ln w="25400">
            <a:solidFill>
              <a:schemeClr val="lt1"/>
            </a:solidFill>
          </a:ln>
          <a:effectLst/>
          <a:sp3d contourW="25400">
            <a:contourClr>
              <a:schemeClr val="lt1"/>
            </a:contourClr>
          </a:sp3d>
        </c:spPr>
      </c:pivotFmt>
      <c:pivotFmt>
        <c:idx val="6"/>
        <c:spPr>
          <a:solidFill>
            <a:schemeClr val="accent1"/>
          </a:solidFill>
          <a:ln w="25400">
            <a:solidFill>
              <a:schemeClr val="lt1"/>
            </a:solidFill>
          </a:ln>
          <a:effectLst/>
          <a:sp3d contourW="25400">
            <a:contourClr>
              <a:schemeClr val="lt1"/>
            </a:contourClr>
          </a:sp3d>
        </c:spPr>
      </c:pivotFmt>
      <c:pivotFmt>
        <c:idx val="7"/>
        <c:spPr>
          <a:solidFill>
            <a:schemeClr val="accent1"/>
          </a:solidFill>
          <a:ln w="25400">
            <a:solidFill>
              <a:schemeClr val="lt1"/>
            </a:solidFill>
          </a:ln>
          <a:effectLst/>
          <a:sp3d contourW="25400">
            <a:contourClr>
              <a:schemeClr val="lt1"/>
            </a:contourClr>
          </a:sp3d>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8"/>
        <c:spPr>
          <a:solidFill>
            <a:schemeClr val="accent1"/>
          </a:solidFill>
          <a:ln w="25400">
            <a:solidFill>
              <a:schemeClr val="lt1"/>
            </a:solidFill>
          </a:ln>
          <a:effectLst/>
          <a:sp3d contourW="25400">
            <a:contourClr>
              <a:schemeClr val="lt1"/>
            </a:contourClr>
          </a:sp3d>
        </c:spPr>
      </c:pivotFmt>
      <c:pivotFmt>
        <c:idx val="9"/>
        <c:spPr>
          <a:solidFill>
            <a:schemeClr val="accent1"/>
          </a:solidFill>
          <a:ln w="25400">
            <a:solidFill>
              <a:schemeClr val="lt1"/>
            </a:solidFill>
          </a:ln>
          <a:effectLst/>
          <a:sp3d contourW="25400">
            <a:contourClr>
              <a:schemeClr val="lt1"/>
            </a:contourClr>
          </a:sp3d>
        </c:spPr>
      </c:pivotFmt>
      <c:pivotFmt>
        <c:idx val="10"/>
        <c:spPr>
          <a:solidFill>
            <a:schemeClr val="accent1"/>
          </a:solidFill>
          <a:ln w="25400">
            <a:solidFill>
              <a:schemeClr val="lt1"/>
            </a:solidFill>
          </a:ln>
          <a:effectLst/>
          <a:sp3d contourW="25400">
            <a:contourClr>
              <a:schemeClr val="lt1"/>
            </a:contourClr>
          </a:sp3d>
        </c:spPr>
      </c:pivotFmt>
      <c:pivotFmt>
        <c:idx val="11"/>
        <c:spPr>
          <a:solidFill>
            <a:schemeClr val="accent1"/>
          </a:solidFill>
          <a:ln w="25400">
            <a:solidFill>
              <a:schemeClr val="lt1"/>
            </a:solidFill>
          </a:ln>
          <a:effectLst/>
          <a:sp3d contourW="25400">
            <a:contourClr>
              <a:schemeClr val="lt1"/>
            </a:contourClr>
          </a:sp3d>
        </c:spPr>
      </c:pivotFmt>
      <c:pivotFmt>
        <c:idx val="12"/>
        <c:spPr>
          <a:solidFill>
            <a:schemeClr val="accent1"/>
          </a:solidFill>
          <a:ln w="25400">
            <a:solidFill>
              <a:schemeClr val="lt1"/>
            </a:solidFill>
          </a:ln>
          <a:effectLst/>
          <a:sp3d contourW="25400">
            <a:contourClr>
              <a:schemeClr val="lt1"/>
            </a:contourClr>
          </a:sp3d>
        </c:spPr>
      </c:pivotFmt>
    </c:pivotFmts>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'TH BC'!$B$10</c:f>
              <c:strCache>
                <c:ptCount val="1"/>
                <c:pt idx="0">
                  <c:v>Total</c:v>
                </c:pt>
              </c:strCache>
            </c:strRef>
          </c:tx>
          <c:explosion val="3"/>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D196-4531-9324-7A4DF7709B6A}"/>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D196-4531-9324-7A4DF7709B6A}"/>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D196-4531-9324-7A4DF7709B6A}"/>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D196-4531-9324-7A4DF7709B6A}"/>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9-D196-4531-9324-7A4DF7709B6A}"/>
              </c:ext>
            </c:extLst>
          </c:dPt>
          <c:dLbls>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6576" tIns="18288" rIns="36576" bIns="18288" anchor="ctr" anchorCtr="1">
                <a:spAutoFit/>
              </a:bodyPr>
              <a:lstStyle/>
              <a:p>
                <a:pPr>
                  <a:defRPr sz="900" b="0" i="0" u="none" strike="noStrike" kern="1200" baseline="0">
                    <a:solidFill>
                      <a:srgbClr val="0E033B"/>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'TH BC'!$A$11:$A$16</c:f>
              <c:strCache>
                <c:ptCount val="5"/>
                <c:pt idx="0">
                  <c:v>AEHP</c:v>
                </c:pt>
                <c:pt idx="1">
                  <c:v>AELB</c:v>
                </c:pt>
                <c:pt idx="2">
                  <c:v>CSKH</c:v>
                </c:pt>
                <c:pt idx="3">
                  <c:v>TTPL</c:v>
                </c:pt>
                <c:pt idx="4">
                  <c:v>VCHN</c:v>
                </c:pt>
              </c:strCache>
            </c:strRef>
          </c:cat>
          <c:val>
            <c:numRef>
              <c:f>'TH BC'!$B$11:$B$16</c:f>
              <c:numCache>
                <c:formatCode>_(* #,##0_);_(* \(#,##0\);_(* "-"??_);_(@_)</c:formatCode>
                <c:ptCount val="5"/>
                <c:pt idx="0">
                  <c:v>916654740</c:v>
                </c:pt>
                <c:pt idx="1">
                  <c:v>1337033970</c:v>
                </c:pt>
                <c:pt idx="2">
                  <c:v>18002880</c:v>
                </c:pt>
                <c:pt idx="3">
                  <c:v>678166930</c:v>
                </c:pt>
                <c:pt idx="4">
                  <c:v>913389220</c:v>
                </c:pt>
              </c:numCache>
            </c:numRef>
          </c:val>
          <c:extLst>
            <c:ext xmlns:c16="http://schemas.microsoft.com/office/drawing/2014/chart" uri="{C3380CC4-5D6E-409C-BE32-E72D297353CC}">
              <c16:uniqueId val="{0000000A-D196-4531-9324-7A4DF7709B6A}"/>
            </c:ext>
          </c:extLst>
        </c:ser>
        <c:dLbls>
          <c:showLegendKey val="0"/>
          <c:showVal val="0"/>
          <c:showCatName val="0"/>
          <c:showSerName val="0"/>
          <c:showPercent val="0"/>
          <c:showBubbleSize val="0"/>
          <c:showLeaderLines val="0"/>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bg1"/>
          </a:solidFill>
        </a:defRPr>
      </a:pPr>
      <a:endParaRPr lang="en-US"/>
    </a:p>
  </c:txPr>
  <c:externalData r:id="rId3">
    <c:autoUpdate val="0"/>
  </c:externalData>
  <c:extLst>
    <c:ext xmlns:c14="http://schemas.microsoft.com/office/drawing/2007/8/2/chart" uri="{781A3756-C4B2-4CAC-9D66-4F8BD8637D16}">
      <c14:pivotOptions>
        <c14:dropZoneFilter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US"/>
              <a:t>So sánh</a:t>
            </a:r>
            <a:r>
              <a:rPr lang="en-US" baseline="0"/>
              <a:t> Ds các đơn vị tháng 7-8.23</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'TH BC'!$B$31</c:f>
              <c:strCache>
                <c:ptCount val="1"/>
                <c:pt idx="0">
                  <c:v>Tháng 8.23</c:v>
                </c:pt>
              </c:strCache>
            </c:strRef>
          </c:tx>
          <c:spPr>
            <a:solidFill>
              <a:schemeClr val="accent1"/>
            </a:solidFill>
            <a:ln>
              <a:noFill/>
            </a:ln>
            <a:effectLst/>
            <a:sp3d/>
          </c:spPr>
          <c:invertIfNegative val="0"/>
          <c:dLbls>
            <c:dLbl>
              <c:idx val="2"/>
              <c:layout>
                <c:manualLayout>
                  <c:x val="-2.6652819592490749E-2"/>
                  <c:y val="-1.0586054874462623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DC7-4CC7-94FC-125490B7639C}"/>
                </c:ext>
              </c:extLst>
            </c:dLbl>
            <c:dLbl>
              <c:idx val="3"/>
              <c:layout>
                <c:manualLayout>
                  <c:x val="-4.3786775044806117E-2"/>
                  <c:y val="-8.661417680840732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DC7-4CC7-94FC-125490B7639C}"/>
                </c:ext>
              </c:extLst>
            </c:dLbl>
            <c:dLbl>
              <c:idx val="4"/>
              <c:layout>
                <c:manualLayout>
                  <c:x val="5.711318484105006E-3"/>
                  <c:y val="-7.217848067367188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DC7-4CC7-94FC-125490B7639C}"/>
                </c:ext>
              </c:extLst>
            </c:dLbl>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'TH BC'!$A$32:$A$36</c:f>
              <c:strCache>
                <c:ptCount val="5"/>
                <c:pt idx="0">
                  <c:v>AEHP</c:v>
                </c:pt>
                <c:pt idx="1">
                  <c:v>AELB</c:v>
                </c:pt>
                <c:pt idx="2">
                  <c:v>CSKH</c:v>
                </c:pt>
                <c:pt idx="3">
                  <c:v>TTPL</c:v>
                </c:pt>
                <c:pt idx="4">
                  <c:v>VCHN</c:v>
                </c:pt>
              </c:strCache>
            </c:strRef>
          </c:cat>
          <c:val>
            <c:numRef>
              <c:f>'TH BC'!$B$32:$B$36</c:f>
              <c:numCache>
                <c:formatCode>_(* #,##0_);_(* \(#,##0\);_(* "-"??_);_(@_)</c:formatCode>
                <c:ptCount val="5"/>
                <c:pt idx="0">
                  <c:v>916654740</c:v>
                </c:pt>
                <c:pt idx="1">
                  <c:v>1337033970</c:v>
                </c:pt>
                <c:pt idx="2">
                  <c:v>18002880</c:v>
                </c:pt>
                <c:pt idx="3">
                  <c:v>678166930</c:v>
                </c:pt>
                <c:pt idx="4">
                  <c:v>913389220</c:v>
                </c:pt>
              </c:numCache>
            </c:numRef>
          </c:val>
          <c:extLst>
            <c:ext xmlns:c16="http://schemas.microsoft.com/office/drawing/2014/chart" uri="{C3380CC4-5D6E-409C-BE32-E72D297353CC}">
              <c16:uniqueId val="{00000000-EDC7-4CC7-94FC-125490B7639C}"/>
            </c:ext>
          </c:extLst>
        </c:ser>
        <c:ser>
          <c:idx val="1"/>
          <c:order val="1"/>
          <c:tx>
            <c:strRef>
              <c:f>'TH BC'!$C$31</c:f>
              <c:strCache>
                <c:ptCount val="1"/>
                <c:pt idx="0">
                  <c:v>Tháng 7.23</c:v>
                </c:pt>
              </c:strCache>
            </c:strRef>
          </c:tx>
          <c:spPr>
            <a:solidFill>
              <a:schemeClr val="accent2"/>
            </a:solidFill>
            <a:ln>
              <a:noFill/>
            </a:ln>
            <a:effectLst/>
            <a:sp3d/>
          </c:spPr>
          <c:invertIfNegative val="0"/>
          <c:dLbls>
            <c:dLbl>
              <c:idx val="0"/>
              <c:layout>
                <c:manualLayout>
                  <c:x val="0"/>
                  <c:y val="-2.88713922694687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DC7-4CC7-94FC-125490B7639C}"/>
                </c:ext>
              </c:extLst>
            </c:dLbl>
            <c:dLbl>
              <c:idx val="1"/>
              <c:layout>
                <c:manualLayout>
                  <c:x val="9.5188641401752431E-3"/>
                  <c:y val="-4.041994917725625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DC7-4CC7-94FC-125490B7639C}"/>
                </c:ext>
              </c:extLst>
            </c:dLbl>
            <c:dLbl>
              <c:idx val="2"/>
              <c:layout>
                <c:manualLayout>
                  <c:x val="4.0100250626566416E-3"/>
                  <c:y val="-4.246236448243109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DC7-4CC7-94FC-125490B7639C}"/>
                </c:ext>
              </c:extLst>
            </c:dLbl>
            <c:dLbl>
              <c:idx val="3"/>
              <c:layout>
                <c:manualLayout>
                  <c:x val="0"/>
                  <c:y val="-6.9291341446725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DC7-4CC7-94FC-125490B7639C}"/>
                </c:ext>
              </c:extLst>
            </c:dLbl>
            <c:dLbl>
              <c:idx val="4"/>
              <c:layout>
                <c:manualLayout>
                  <c:x val="5.140186635694631E-2"/>
                  <c:y val="-6.35170629928312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DC7-4CC7-94FC-125490B7639C}"/>
                </c:ext>
              </c:extLst>
            </c:dLbl>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'TH BC'!$A$32:$A$36</c:f>
              <c:strCache>
                <c:ptCount val="5"/>
                <c:pt idx="0">
                  <c:v>AEHP</c:v>
                </c:pt>
                <c:pt idx="1">
                  <c:v>AELB</c:v>
                </c:pt>
                <c:pt idx="2">
                  <c:v>CSKH</c:v>
                </c:pt>
                <c:pt idx="3">
                  <c:v>TTPL</c:v>
                </c:pt>
                <c:pt idx="4">
                  <c:v>VCHN</c:v>
                </c:pt>
              </c:strCache>
            </c:strRef>
          </c:cat>
          <c:val>
            <c:numRef>
              <c:f>'TH BC'!$C$32:$C$36</c:f>
              <c:numCache>
                <c:formatCode>_(* #,##0_);_(* \(#,##0\);_(* "-"??_);_(@_)</c:formatCode>
                <c:ptCount val="5"/>
                <c:pt idx="0">
                  <c:v>1088552470</c:v>
                </c:pt>
                <c:pt idx="1">
                  <c:v>1456140720</c:v>
                </c:pt>
                <c:pt idx="2">
                  <c:v>45045000</c:v>
                </c:pt>
                <c:pt idx="3">
                  <c:v>855388300</c:v>
                </c:pt>
                <c:pt idx="4">
                  <c:v>673833160</c:v>
                </c:pt>
              </c:numCache>
            </c:numRef>
          </c:val>
          <c:extLst>
            <c:ext xmlns:c16="http://schemas.microsoft.com/office/drawing/2014/chart" uri="{C3380CC4-5D6E-409C-BE32-E72D297353CC}">
              <c16:uniqueId val="{00000001-EDC7-4CC7-94FC-125490B7639C}"/>
            </c:ext>
          </c:extLst>
        </c:ser>
        <c:dLbls>
          <c:showLegendKey val="0"/>
          <c:showVal val="1"/>
          <c:showCatName val="0"/>
          <c:showSerName val="0"/>
          <c:showPercent val="0"/>
          <c:showBubbleSize val="0"/>
        </c:dLbls>
        <c:gapWidth val="150"/>
        <c:shape val="box"/>
        <c:axId val="1626434320"/>
        <c:axId val="748313520"/>
        <c:axId val="0"/>
      </c:bar3DChart>
      <c:catAx>
        <c:axId val="162643432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748313520"/>
        <c:crosses val="autoZero"/>
        <c:auto val="1"/>
        <c:lblAlgn val="ctr"/>
        <c:lblOffset val="100"/>
        <c:noMultiLvlLbl val="0"/>
      </c:catAx>
      <c:valAx>
        <c:axId val="748313520"/>
        <c:scaling>
          <c:orientation val="minMax"/>
        </c:scaling>
        <c:delete val="0"/>
        <c:axPos val="l"/>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16264343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bg1"/>
          </a:solidFill>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US"/>
              <a:t>Ngày</a:t>
            </a:r>
            <a:r>
              <a:rPr lang="en-US" baseline="0"/>
              <a:t> chạy KM và ko chạy KM</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dLblPos val="bestFit"/>
          <c:showLegendKey val="0"/>
          <c:showVal val="1"/>
          <c:showCatName val="0"/>
          <c:showSerName val="0"/>
          <c:showPercent val="0"/>
          <c:showBubbleSize val="0"/>
          <c:showLeaderLines val="0"/>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bg1"/>
          </a:solidFill>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US">
                <a:solidFill>
                  <a:schemeClr val="bg1"/>
                </a:solidFill>
              </a:rPr>
              <a:t>Ngày ko chạy KM và ngày có chạy KM</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34E4-4768-A456-ACC5A4B4040F}"/>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34E4-4768-A456-ACC5A4B4040F}"/>
              </c:ext>
            </c:extLst>
          </c:dPt>
          <c:dLbls>
            <c:dLbl>
              <c:idx val="0"/>
              <c:layout>
                <c:manualLayout>
                  <c:x val="-0.23611111111111122"/>
                  <c:y val="5.5555555555555469E-2"/>
                </c:manualLayout>
              </c:layout>
              <c:tx>
                <c:rich>
                  <a:bodyPr/>
                  <a:lstStyle/>
                  <a:p>
                    <a:fld id="{574B4BFA-7431-41FA-B53C-4D3A6F7770DB}" type="CATEGORYNAME">
                      <a:rPr lang="en-US" smtClean="0"/>
                      <a:pPr/>
                      <a:t>[CATEGORY NAME]</a:t>
                    </a:fld>
                    <a:r>
                      <a:rPr lang="en-US"/>
                      <a:t> 2,141,507,060 </a:t>
                    </a:r>
                  </a:p>
                  <a:p>
                    <a:r>
                      <a:rPr lang="en-US" baseline="0"/>
                      <a:t>
</a:t>
                    </a:r>
                    <a:fld id="{164313FB-9918-4E0F-A56D-98F4C73538CA}" type="PERCENTAGE">
                      <a:rPr lang="en-US" baseline="0"/>
                      <a:pPr/>
                      <a:t>[PERCENTAGE]</a:t>
                    </a:fld>
                    <a:endParaRPr lang="en-US" baseline="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34E4-4768-A456-ACC5A4B4040F}"/>
                </c:ext>
              </c:extLst>
            </c:dLbl>
            <c:dLbl>
              <c:idx val="1"/>
              <c:layout>
                <c:manualLayout>
                  <c:x val="0.14166666666666666"/>
                  <c:y val="-3.2407407407407406E-2"/>
                </c:manualLayout>
              </c:layout>
              <c:tx>
                <c:rich>
                  <a:bodyPr/>
                  <a:lstStyle/>
                  <a:p>
                    <a:fld id="{AACDD000-8E85-49CB-BB17-AE54FFBF58EC}" type="CATEGORYNAME">
                      <a:rPr lang="en-US" smtClean="0"/>
                      <a:pPr/>
                      <a:t>[CATEGORY NAME]</a:t>
                    </a:fld>
                    <a:endParaRPr lang="en-US"/>
                  </a:p>
                  <a:p>
                    <a:r>
                      <a:rPr lang="en-US" baseline="0"/>
                      <a:t>1,721,740,680 </a:t>
                    </a:r>
                  </a:p>
                  <a:p>
                    <a:r>
                      <a:rPr lang="en-US" baseline="0"/>
                      <a:t>
</a:t>
                    </a:r>
                    <a:fld id="{1AD3FD26-ABC7-4054-9146-2D6E9B7EE1D1}" type="PERCENTAGE">
                      <a:rPr lang="en-US" baseline="0"/>
                      <a:pPr/>
                      <a:t>[PERCENTAGE]</a:t>
                    </a:fld>
                    <a:endParaRPr lang="en-US" baseline="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34E4-4768-A456-ACC5A4B4040F}"/>
                </c:ext>
              </c:extLst>
            </c:dLbl>
            <c:spPr>
              <a:solidFill>
                <a:srgbClr val="FFFFFF"/>
              </a:solidFill>
              <a:ln>
                <a:solidFill>
                  <a:srgbClr val="7F7F7F">
                    <a:lumMod val="25000"/>
                    <a:lumOff val="75000"/>
                  </a:srgbClr>
                </a:solidFill>
              </a:ln>
              <a:effectLst/>
            </c:spPr>
            <c:txPr>
              <a:bodyPr rot="0" spcFirstLastPara="1" vertOverflow="clip" horzOverflow="clip" vert="horz" wrap="square" lIns="36576" tIns="18288" rIns="36576" bIns="18288" anchor="ctr" anchorCtr="1">
                <a:spAutoFit/>
              </a:bodyPr>
              <a:lstStyle/>
              <a:p>
                <a:pPr>
                  <a:defRPr sz="900" b="0" i="0" u="none" strike="noStrike" kern="1200" baseline="0">
                    <a:solidFill>
                      <a:srgbClr val="0E033B"/>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'TH BC'!$A$64:$A$65</c:f>
              <c:strCache>
                <c:ptCount val="2"/>
                <c:pt idx="0">
                  <c:v>Ngày chạy KM</c:v>
                </c:pt>
                <c:pt idx="1">
                  <c:v>Ngày không chạy KM</c:v>
                </c:pt>
              </c:strCache>
            </c:strRef>
          </c:cat>
          <c:val>
            <c:numRef>
              <c:f>'TH BC'!$B$64:$B$65</c:f>
              <c:numCache>
                <c:formatCode>_(* #,##0_);_(* \(#,##0\);_(* "-"??_);_(@_)</c:formatCode>
                <c:ptCount val="2"/>
                <c:pt idx="0">
                  <c:v>2141507060</c:v>
                </c:pt>
                <c:pt idx="1">
                  <c:v>1721740680</c:v>
                </c:pt>
              </c:numCache>
            </c:numRef>
          </c:val>
          <c:extLst>
            <c:ext xmlns:c16="http://schemas.microsoft.com/office/drawing/2014/chart" uri="{C3380CC4-5D6E-409C-BE32-E72D297353CC}">
              <c16:uniqueId val="{00000004-34E4-4768-A456-ACC5A4B4040F}"/>
            </c:ext>
          </c:extLst>
        </c:ser>
        <c:dLbls>
          <c:showLegendKey val="0"/>
          <c:showVal val="0"/>
          <c:showCatName val="0"/>
          <c:showSerName val="0"/>
          <c:showPercent val="0"/>
          <c:showBubbleSize val="0"/>
          <c:showLeaderLines val="0"/>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0E033B"/>
          </a:solidFill>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[T8.Báo cáo ghi âm - ĐT - SV.xlsx]TH BC!PivotTable6</c:name>
    <c:fmtId val="6"/>
  </c:pivotSource>
  <c:chart>
    <c:autoTitleDeleted val="1"/>
    <c:pivotFmts>
      <c:pivotFmt>
        <c:idx val="0"/>
        <c:spPr>
          <a:solidFill>
            <a:schemeClr val="accent1"/>
          </a:solidFill>
          <a:ln>
            <a:noFill/>
          </a:ln>
          <a:effectLst/>
          <a:sp3d/>
        </c:spPr>
        <c:marker>
          <c:symbol val="none"/>
        </c:marker>
      </c:pivotFmt>
      <c:pivotFmt>
        <c:idx val="1"/>
        <c:spPr>
          <a:solidFill>
            <a:schemeClr val="accent1"/>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'TH BC'!$B$68</c:f>
              <c:strCache>
                <c:ptCount val="1"/>
                <c:pt idx="0">
                  <c:v>Total</c:v>
                </c:pt>
              </c:strCache>
            </c:strRef>
          </c:tx>
          <c:spPr>
            <a:solidFill>
              <a:schemeClr val="accent1"/>
            </a:solidFill>
            <a:ln>
              <a:noFill/>
            </a:ln>
            <a:effectLst/>
            <a:sp3d/>
          </c:spPr>
          <c:invertIfNegative val="0"/>
          <c:dLbls>
            <c:dLbl>
              <c:idx val="1"/>
              <c:layout>
                <c:manualLayout>
                  <c:x val="0"/>
                  <c:y val="-9.84641938421248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236-447D-ACEC-15FD792A2BA4}"/>
                </c:ext>
              </c:extLst>
            </c:dLbl>
            <c:dLbl>
              <c:idx val="3"/>
              <c:layout>
                <c:manualLayout>
                  <c:x val="0"/>
                  <c:y val="-9.846419384212470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236-447D-ACEC-15FD792A2BA4}"/>
                </c:ext>
              </c:extLst>
            </c:dLbl>
            <c:dLbl>
              <c:idx val="5"/>
              <c:layout>
                <c:manualLayout>
                  <c:x val="0"/>
                  <c:y val="-0.1154407789873186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236-447D-ACEC-15FD792A2BA4}"/>
                </c:ext>
              </c:extLst>
            </c:dLbl>
            <c:dLbl>
              <c:idx val="7"/>
              <c:layout>
                <c:manualLayout>
                  <c:x val="9.5200143684750892E-3"/>
                  <c:y val="-7.130165760981443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236-447D-ACEC-15FD792A2BA4}"/>
                </c:ext>
              </c:extLst>
            </c:dLbl>
            <c:dLbl>
              <c:idx val="8"/>
              <c:layout>
                <c:manualLayout>
                  <c:x val="1.1424017242170275E-2"/>
                  <c:y val="-0.1595799003648228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236-447D-ACEC-15FD792A2BA4}"/>
                </c:ext>
              </c:extLst>
            </c:dLbl>
            <c:dLbl>
              <c:idx val="9"/>
              <c:layout>
                <c:manualLayout>
                  <c:x val="9.5200143684752297E-3"/>
                  <c:y val="-0.220695606887520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236-447D-ACEC-15FD792A2BA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'TH BC'!$A$69:$A$80</c:f>
              <c:strCache>
                <c:ptCount val="11"/>
                <c:pt idx="0">
                  <c:v>Happy Friday ++</c:v>
                </c:pt>
                <c:pt idx="1">
                  <c:v>Tham quan sinh nhật</c:v>
                </c:pt>
                <c:pt idx="2">
                  <c:v>Thấp hơn hạng thẻ</c:v>
                </c:pt>
                <c:pt idx="3">
                  <c:v>Giảm theo website</c:v>
                </c:pt>
                <c:pt idx="4">
                  <c:v>Quyền chủ động của NV</c:v>
                </c:pt>
                <c:pt idx="5">
                  <c:v>Quyền quản lý</c:v>
                </c:pt>
                <c:pt idx="6">
                  <c:v>Công ty cho phép</c:v>
                </c:pt>
                <c:pt idx="7">
                  <c:v>VVIP Sinh nhật</c:v>
                </c:pt>
                <c:pt idx="8">
                  <c:v>Hạng thẻ</c:v>
                </c:pt>
                <c:pt idx="9">
                  <c:v>Giờ vàng giá sốc ++</c:v>
                </c:pt>
                <c:pt idx="10">
                  <c:v>Nguyên giá</c:v>
                </c:pt>
              </c:strCache>
            </c:strRef>
          </c:cat>
          <c:val>
            <c:numRef>
              <c:f>'TH BC'!$B$69:$B$80</c:f>
              <c:numCache>
                <c:formatCode>_(* #,##0_);_(* \(#,##0\);_(* "-"??_);_(@_)</c:formatCode>
                <c:ptCount val="11"/>
                <c:pt idx="0">
                  <c:v>7722000</c:v>
                </c:pt>
                <c:pt idx="1">
                  <c:v>11849000</c:v>
                </c:pt>
                <c:pt idx="2">
                  <c:v>17347000</c:v>
                </c:pt>
                <c:pt idx="3">
                  <c:v>32638000</c:v>
                </c:pt>
                <c:pt idx="4">
                  <c:v>88765150</c:v>
                </c:pt>
                <c:pt idx="5">
                  <c:v>93442500</c:v>
                </c:pt>
                <c:pt idx="6">
                  <c:v>177260600</c:v>
                </c:pt>
                <c:pt idx="7">
                  <c:v>187814980</c:v>
                </c:pt>
                <c:pt idx="8">
                  <c:v>201086950</c:v>
                </c:pt>
                <c:pt idx="9">
                  <c:v>235925360</c:v>
                </c:pt>
                <c:pt idx="10">
                  <c:v>911536500</c:v>
                </c:pt>
              </c:numCache>
            </c:numRef>
          </c:val>
          <c:extLst>
            <c:ext xmlns:c16="http://schemas.microsoft.com/office/drawing/2014/chart" uri="{C3380CC4-5D6E-409C-BE32-E72D297353CC}">
              <c16:uniqueId val="{00000000-0236-447D-ACEC-15FD792A2BA4}"/>
            </c:ext>
          </c:extLst>
        </c:ser>
        <c:dLbls>
          <c:showLegendKey val="0"/>
          <c:showVal val="1"/>
          <c:showCatName val="0"/>
          <c:showSerName val="0"/>
          <c:showPercent val="0"/>
          <c:showBubbleSize val="0"/>
        </c:dLbls>
        <c:gapWidth val="150"/>
        <c:shape val="box"/>
        <c:axId val="1647906656"/>
        <c:axId val="748301520"/>
        <c:axId val="0"/>
      </c:bar3DChart>
      <c:catAx>
        <c:axId val="164790665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748301520"/>
        <c:crosses val="autoZero"/>
        <c:auto val="1"/>
        <c:lblAlgn val="ctr"/>
        <c:lblOffset val="100"/>
        <c:noMultiLvlLbl val="0"/>
      </c:catAx>
      <c:valAx>
        <c:axId val="748301520"/>
        <c:scaling>
          <c:orientation val="minMax"/>
        </c:scaling>
        <c:delete val="0"/>
        <c:axPos val="l"/>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164790665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bg1"/>
          </a:solidFill>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0.88483</cdr:x>
      <cdr:y>0</cdr:y>
    </cdr:from>
    <cdr:to>
      <cdr:x>0.96984</cdr:x>
      <cdr:y>0.06619</cdr:y>
    </cdr:to>
    <cdr:sp macro="" textlink="">
      <cdr:nvSpPr>
        <cdr:cNvPr id="2" name="TextBox 5">
          <a:extLst xmlns:a="http://schemas.openxmlformats.org/drawingml/2006/main">
            <a:ext uri="{FF2B5EF4-FFF2-40B4-BE49-F238E27FC236}">
              <a16:creationId xmlns:a16="http://schemas.microsoft.com/office/drawing/2014/main" id="{A33D84F8-9D54-1A05-632F-18C12D269BEA}"/>
            </a:ext>
          </a:extLst>
        </cdr:cNvPr>
        <cdr:cNvSpPr txBox="1"/>
      </cdr:nvSpPr>
      <cdr:spPr>
        <a:xfrm xmlns:a="http://schemas.openxmlformats.org/drawingml/2006/main">
          <a:off x="5988524" y="-698071"/>
          <a:ext cx="575310" cy="28040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xmlns:a="http://schemas.openxmlformats.org/drawingml/2006/main">
          <a:pPr algn="ctr"/>
          <a:r>
            <a:rPr lang="en-US" sz="1050" b="1">
              <a:solidFill>
                <a:schemeClr val="accent1">
                  <a:lumMod val="75000"/>
                </a:schemeClr>
              </a:solidFill>
            </a:rPr>
            <a:t>73%</a:t>
          </a:r>
        </a:p>
      </cdr:txBody>
    </cdr:sp>
  </cdr:relSizeAnchor>
</c:userShapes>
</file>

<file path=ppt/drawings/drawing2.xml><?xml version="1.0" encoding="utf-8"?>
<c:userShapes xmlns:c="http://schemas.openxmlformats.org/drawingml/2006/chart">
  <cdr:relSizeAnchor xmlns:cdr="http://schemas.openxmlformats.org/drawingml/2006/chartDrawing">
    <cdr:from>
      <cdr:x>0.86938</cdr:x>
      <cdr:y>0.01281</cdr:y>
    </cdr:from>
    <cdr:to>
      <cdr:x>0.96531</cdr:x>
      <cdr:y>0.08657</cdr:y>
    </cdr:to>
    <cdr:sp macro="" textlink="">
      <cdr:nvSpPr>
        <cdr:cNvPr id="2" name="TextBox 4">
          <a:extLst xmlns:a="http://schemas.openxmlformats.org/drawingml/2006/main">
            <a:ext uri="{FF2B5EF4-FFF2-40B4-BE49-F238E27FC236}">
              <a16:creationId xmlns:a16="http://schemas.microsoft.com/office/drawing/2014/main" id="{CBBCFE0C-CF8A-2A5D-41BA-7AAF6C71A8F5}"/>
            </a:ext>
          </a:extLst>
        </cdr:cNvPr>
        <cdr:cNvSpPr txBox="1"/>
      </cdr:nvSpPr>
      <cdr:spPr>
        <a:xfrm xmlns:a="http://schemas.openxmlformats.org/drawingml/2006/main">
          <a:off x="5213442" y="44112"/>
          <a:ext cx="575310" cy="253916"/>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xmlns:a="http://schemas.openxmlformats.org/drawingml/2006/main">
          <a:r>
            <a:rPr lang="en-US" sz="1050" b="1">
              <a:solidFill>
                <a:schemeClr val="accent1">
                  <a:lumMod val="75000"/>
                </a:schemeClr>
              </a:solidFill>
            </a:rPr>
            <a:t>77%</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fade4014c9_1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gfade4014c9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fade4014c9_1_22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6" name="Google Shape;316;gfade4014c9_1_2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1062bbc0e88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1062bbc0e88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fade4014c9_1_4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5" name="Google Shape;125;gfade4014c9_1_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1062bbc0e88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1062bbc0e88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fade4014c9_1_4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5" name="Google Shape;125;gfade4014c9_1_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396849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fade4014c9_1_7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0" name="Google Shape;160;gfade4014c9_1_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fade4014c9_1_4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5" name="Google Shape;125;gfade4014c9_1_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579053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fade4014c9_1_4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5" name="Google Shape;125;gfade4014c9_1_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003254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fade4014c9_1_4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5" name="Google Shape;125;gfade4014c9_1_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488379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073100" y="1518289"/>
            <a:ext cx="6997800" cy="21804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SzPts val="6000"/>
              <a:buNone/>
              <a:defRPr sz="60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0" name="Google Shape;10;p2"/>
          <p:cNvSpPr txBox="1">
            <a:spLocks noGrp="1"/>
          </p:cNvSpPr>
          <p:nvPr>
            <p:ph type="subTitle" idx="1"/>
          </p:nvPr>
        </p:nvSpPr>
        <p:spPr>
          <a:xfrm>
            <a:off x="2392500" y="3531889"/>
            <a:ext cx="4359000" cy="409500"/>
          </a:xfrm>
          <a:prstGeom prst="rect">
            <a:avLst/>
          </a:prstGeom>
        </p:spPr>
        <p:txBody>
          <a:bodyPr spcFirstLastPara="1" wrap="square" lIns="91425" tIns="91425" rIns="91425" bIns="91425" anchor="t" anchorCtr="0">
            <a:noAutofit/>
          </a:bodyPr>
          <a:lstStyle>
            <a:lvl1pPr lvl="0" algn="ctr">
              <a:lnSpc>
                <a:spcPct val="90000"/>
              </a:lnSpc>
              <a:spcBef>
                <a:spcPts val="0"/>
              </a:spcBef>
              <a:spcAft>
                <a:spcPts val="0"/>
              </a:spcAft>
              <a:buSzPts val="1400"/>
              <a:buNone/>
              <a:defRPr sz="18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1">
  <p:cSld name="BLANK_1_1_1_1_1_1_1_1">
    <p:bg>
      <p:bgPr>
        <a:blipFill>
          <a:blip r:embed="rId2">
            <a:alphaModFix/>
          </a:blip>
          <a:stretch>
            <a:fillRect/>
          </a:stretch>
        </a:blipFill>
        <a:effectLst/>
      </p:bgPr>
    </p:bg>
    <p:spTree>
      <p:nvGrpSpPr>
        <p:cNvPr id="1" name="Shape 70"/>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2">
  <p:cSld name="BLANK_1_1_1_1_1_1_1_1_1">
    <p:bg>
      <p:bgPr>
        <a:blipFill>
          <a:blip r:embed="rId2">
            <a:alphaModFix/>
          </a:blip>
          <a:stretch>
            <a:fillRect/>
          </a:stretch>
        </a:blipFill>
        <a:effectLst/>
      </p:bgPr>
    </p:bg>
    <p:spTree>
      <p:nvGrpSpPr>
        <p:cNvPr id="1" name="Shape 71"/>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3">
  <p:cSld name="BLANK_1_1_1_1_1_1_1_1_2">
    <p:bg>
      <p:bgPr>
        <a:blipFill>
          <a:blip r:embed="rId2">
            <a:alphaModFix/>
          </a:blip>
          <a:stretch>
            <a:fillRect/>
          </a:stretch>
        </a:blipFill>
        <a:effectLst/>
      </p:bgPr>
    </p:bg>
    <p:spTree>
      <p:nvGrpSpPr>
        <p:cNvPr id="1" name="Shape 72"/>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4">
  <p:cSld name="BLANK_1_1_1_1_1_1_1_1_2_1">
    <p:bg>
      <p:bgPr>
        <a:blipFill>
          <a:blip r:embed="rId2">
            <a:alphaModFix/>
          </a:blip>
          <a:stretch>
            <a:fillRect/>
          </a:stretch>
        </a:blipFill>
        <a:effectLst/>
      </p:bgPr>
    </p:bg>
    <p:spTree>
      <p:nvGrpSpPr>
        <p:cNvPr id="1" name="Shape 73"/>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bg>
      <p:bgPr>
        <a:blipFill>
          <a:blip r:embed="rId2">
            <a:alphaModFix/>
          </a:blip>
          <a:stretch>
            <a:fillRect/>
          </a:stretch>
        </a:blipFill>
        <a:effectLst/>
      </p:bgPr>
    </p:bg>
    <p:spTree>
      <p:nvGrpSpPr>
        <p:cNvPr id="1" name="Shape 57"/>
        <p:cNvGrpSpPr/>
        <p:nvPr/>
      </p:nvGrpSpPr>
      <p:grpSpPr>
        <a:xfrm>
          <a:off x="0" y="0"/>
          <a:ext cx="0" cy="0"/>
          <a:chOff x="0" y="0"/>
          <a:chExt cx="0" cy="0"/>
        </a:xfrm>
      </p:grpSpPr>
      <p:sp>
        <p:nvSpPr>
          <p:cNvPr id="58" name="Google Shape;58;p15"/>
          <p:cNvSpPr txBox="1">
            <a:spLocks noGrp="1"/>
          </p:cNvSpPr>
          <p:nvPr>
            <p:ph type="title"/>
          </p:nvPr>
        </p:nvSpPr>
        <p:spPr>
          <a:xfrm>
            <a:off x="720000" y="2743729"/>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59" name="Google Shape;59;p15"/>
          <p:cNvSpPr txBox="1">
            <a:spLocks noGrp="1"/>
          </p:cNvSpPr>
          <p:nvPr>
            <p:ph type="subTitle" idx="1"/>
          </p:nvPr>
        </p:nvSpPr>
        <p:spPr>
          <a:xfrm>
            <a:off x="720000" y="3205592"/>
            <a:ext cx="2336400" cy="713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0" name="Google Shape;60;p15"/>
          <p:cNvSpPr txBox="1">
            <a:spLocks noGrp="1"/>
          </p:cNvSpPr>
          <p:nvPr>
            <p:ph type="title" idx="2"/>
          </p:nvPr>
        </p:nvSpPr>
        <p:spPr>
          <a:xfrm>
            <a:off x="3403800" y="2743729"/>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61" name="Google Shape;61;p15"/>
          <p:cNvSpPr txBox="1">
            <a:spLocks noGrp="1"/>
          </p:cNvSpPr>
          <p:nvPr>
            <p:ph type="subTitle" idx="3"/>
          </p:nvPr>
        </p:nvSpPr>
        <p:spPr>
          <a:xfrm>
            <a:off x="3403800" y="3205592"/>
            <a:ext cx="2336400" cy="713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2" name="Google Shape;62;p15"/>
          <p:cNvSpPr txBox="1">
            <a:spLocks noGrp="1"/>
          </p:cNvSpPr>
          <p:nvPr>
            <p:ph type="title" idx="4"/>
          </p:nvPr>
        </p:nvSpPr>
        <p:spPr>
          <a:xfrm>
            <a:off x="6087600" y="2743729"/>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63" name="Google Shape;63;p15"/>
          <p:cNvSpPr txBox="1">
            <a:spLocks noGrp="1"/>
          </p:cNvSpPr>
          <p:nvPr>
            <p:ph type="subTitle" idx="5"/>
          </p:nvPr>
        </p:nvSpPr>
        <p:spPr>
          <a:xfrm>
            <a:off x="6087600" y="3205592"/>
            <a:ext cx="2336400" cy="713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4" name="Google Shape;64;p15"/>
          <p:cNvSpPr txBox="1">
            <a:spLocks noGrp="1"/>
          </p:cNvSpPr>
          <p:nvPr>
            <p:ph type="title" idx="6"/>
          </p:nvPr>
        </p:nvSpPr>
        <p:spPr>
          <a:xfrm>
            <a:off x="720000" y="653741"/>
            <a:ext cx="7704000" cy="5727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086243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blipFill>
          <a:blip r:embed="rId2">
            <a:alphaModFix/>
          </a:blip>
          <a:stretch>
            <a:fillRect/>
          </a:stretch>
        </a:blipFill>
        <a:effectLst/>
      </p:bgPr>
    </p:bg>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720000" y="2209901"/>
            <a:ext cx="7704000" cy="841800"/>
          </a:xfrm>
          <a:prstGeom prst="rect">
            <a:avLst/>
          </a:prstGeom>
        </p:spPr>
        <p:txBody>
          <a:bodyPr spcFirstLastPara="1" wrap="square" lIns="91425" tIns="91425" rIns="91425" bIns="91425" anchor="b" anchorCtr="0">
            <a:noAutofit/>
          </a:bodyPr>
          <a:lstStyle>
            <a:lvl1pPr lvl="0" algn="ctr" rtl="0">
              <a:lnSpc>
                <a:spcPct val="90000"/>
              </a:lnSpc>
              <a:spcBef>
                <a:spcPts val="0"/>
              </a:spcBef>
              <a:spcAft>
                <a:spcPts val="0"/>
              </a:spcAft>
              <a:buSzPts val="3600"/>
              <a:buNone/>
              <a:defRPr sz="6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3" name="Google Shape;13;p3"/>
          <p:cNvSpPr txBox="1">
            <a:spLocks noGrp="1"/>
          </p:cNvSpPr>
          <p:nvPr>
            <p:ph type="title" idx="2" hasCustomPrompt="1"/>
          </p:nvPr>
        </p:nvSpPr>
        <p:spPr>
          <a:xfrm>
            <a:off x="2996550" y="1462671"/>
            <a:ext cx="31509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6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4" name="Google Shape;14;p3"/>
          <p:cNvSpPr txBox="1">
            <a:spLocks noGrp="1"/>
          </p:cNvSpPr>
          <p:nvPr>
            <p:ph type="subTitle" idx="1"/>
          </p:nvPr>
        </p:nvSpPr>
        <p:spPr>
          <a:xfrm>
            <a:off x="2018000" y="2970590"/>
            <a:ext cx="5108100" cy="42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blipFill>
          <a:blip r:embed="rId2">
            <a:alphaModFix/>
          </a:blip>
          <a:stretch>
            <a:fillRect/>
          </a:stretch>
        </a:blipFill>
        <a:effectLst/>
      </p:bgPr>
    </p:bg>
    <p:spTree>
      <p:nvGrpSpPr>
        <p:cNvPr id="1" name="Shape 24"/>
        <p:cNvGrpSpPr/>
        <p:nvPr/>
      </p:nvGrpSpPr>
      <p:grpSpPr>
        <a:xfrm>
          <a:off x="0" y="0"/>
          <a:ext cx="0" cy="0"/>
          <a:chOff x="0" y="0"/>
          <a:chExt cx="0" cy="0"/>
        </a:xfrm>
      </p:grpSpPr>
      <p:sp>
        <p:nvSpPr>
          <p:cNvPr id="25" name="Google Shape;25;p6"/>
          <p:cNvSpPr txBox="1">
            <a:spLocks noGrp="1"/>
          </p:cNvSpPr>
          <p:nvPr>
            <p:ph type="title"/>
          </p:nvPr>
        </p:nvSpPr>
        <p:spPr>
          <a:xfrm>
            <a:off x="720000" y="653741"/>
            <a:ext cx="7704000" cy="572700"/>
          </a:xfrm>
          <a:prstGeom prst="rect">
            <a:avLst/>
          </a:prstGeom>
        </p:spPr>
        <p:txBody>
          <a:bodyPr spcFirstLastPara="1" wrap="square" lIns="91425" tIns="91425" rIns="91425" bIns="91425" anchor="ctr" anchorCtr="0">
            <a:noAutofit/>
          </a:bodyPr>
          <a:lstStyle>
            <a:lvl1pPr lvl="0" algn="ctr" rtl="0">
              <a:lnSpc>
                <a:spcPct val="90000"/>
              </a:lnSpc>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bg>
      <p:bgPr>
        <a:blipFill>
          <a:blip r:embed="rId2">
            <a:alphaModFix/>
          </a:blip>
          <a:stretch>
            <a:fillRect/>
          </a:stretch>
        </a:blipFill>
        <a:effectLst/>
      </p:bgPr>
    </p:bg>
    <p:spTree>
      <p:nvGrpSpPr>
        <p:cNvPr id="1" name="Shape 29"/>
        <p:cNvGrpSpPr/>
        <p:nvPr/>
      </p:nvGrpSpPr>
      <p:grpSpPr>
        <a:xfrm>
          <a:off x="0" y="0"/>
          <a:ext cx="0" cy="0"/>
          <a:chOff x="0" y="0"/>
          <a:chExt cx="0" cy="0"/>
        </a:xfrm>
      </p:grpSpPr>
      <p:sp>
        <p:nvSpPr>
          <p:cNvPr id="30" name="Google Shape;30;p8"/>
          <p:cNvSpPr txBox="1">
            <a:spLocks noGrp="1"/>
          </p:cNvSpPr>
          <p:nvPr>
            <p:ph type="title"/>
          </p:nvPr>
        </p:nvSpPr>
        <p:spPr>
          <a:xfrm>
            <a:off x="1388100" y="1307100"/>
            <a:ext cx="6367800" cy="25293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6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bg>
      <p:bgPr>
        <a:blipFill>
          <a:blip r:embed="rId2">
            <a:alphaModFix/>
          </a:blip>
          <a:stretch>
            <a:fillRect/>
          </a:stretch>
        </a:blipFill>
        <a:effectLst/>
      </p:bgPr>
    </p:bg>
    <p:spTree>
      <p:nvGrpSpPr>
        <p:cNvPr id="1" name="Shape 34"/>
        <p:cNvGrpSpPr/>
        <p:nvPr/>
      </p:nvGrpSpPr>
      <p:grpSpPr>
        <a:xfrm>
          <a:off x="0" y="0"/>
          <a:ext cx="0" cy="0"/>
          <a:chOff x="0" y="0"/>
          <a:chExt cx="0" cy="0"/>
        </a:xfrm>
      </p:grpSpPr>
      <p:sp>
        <p:nvSpPr>
          <p:cNvPr id="35" name="Google Shape;35;p10"/>
          <p:cNvSpPr txBox="1">
            <a:spLocks noGrp="1"/>
          </p:cNvSpPr>
          <p:nvPr>
            <p:ph type="title"/>
          </p:nvPr>
        </p:nvSpPr>
        <p:spPr>
          <a:xfrm>
            <a:off x="720000" y="2285400"/>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ig number">
  <p:cSld name="BIG_NUMBER">
    <p:bg>
      <p:bgPr>
        <a:blipFill>
          <a:blip r:embed="rId2">
            <a:alphaModFix/>
          </a:blip>
          <a:stretch>
            <a:fillRect/>
          </a:stretch>
        </a:blipFill>
        <a:effectLst/>
      </p:bgPr>
    </p:bg>
    <p:spTree>
      <p:nvGrpSpPr>
        <p:cNvPr id="1" name="Shape 36"/>
        <p:cNvGrpSpPr/>
        <p:nvPr/>
      </p:nvGrpSpPr>
      <p:grpSpPr>
        <a:xfrm>
          <a:off x="0" y="0"/>
          <a:ext cx="0" cy="0"/>
          <a:chOff x="0" y="0"/>
          <a:chExt cx="0" cy="0"/>
        </a:xfrm>
      </p:grpSpPr>
      <p:sp>
        <p:nvSpPr>
          <p:cNvPr id="37" name="Google Shape;37;p11"/>
          <p:cNvSpPr txBox="1">
            <a:spLocks noGrp="1"/>
          </p:cNvSpPr>
          <p:nvPr>
            <p:ph type="title" hasCustomPrompt="1"/>
          </p:nvPr>
        </p:nvSpPr>
        <p:spPr>
          <a:xfrm>
            <a:off x="1284000" y="1558475"/>
            <a:ext cx="6576000" cy="15111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96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38" name="Google Shape;38;p11"/>
          <p:cNvSpPr txBox="1">
            <a:spLocks noGrp="1"/>
          </p:cNvSpPr>
          <p:nvPr>
            <p:ph type="subTitle" idx="1"/>
          </p:nvPr>
        </p:nvSpPr>
        <p:spPr>
          <a:xfrm>
            <a:off x="1284000" y="3069625"/>
            <a:ext cx="6576000" cy="71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9"/>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hanks">
  <p:cSld name="BLANK_1_1_1_1_1_1_2">
    <p:bg>
      <p:bgPr>
        <a:blipFill>
          <a:blip r:embed="rId2">
            <a:alphaModFix/>
          </a:blip>
          <a:stretch>
            <a:fillRect/>
          </a:stretch>
        </a:blipFill>
        <a:effectLst/>
      </p:bgPr>
    </p:bg>
    <p:spTree>
      <p:nvGrpSpPr>
        <p:cNvPr id="1" name="Shape 65"/>
        <p:cNvGrpSpPr/>
        <p:nvPr/>
      </p:nvGrpSpPr>
      <p:grpSpPr>
        <a:xfrm>
          <a:off x="0" y="0"/>
          <a:ext cx="0" cy="0"/>
          <a:chOff x="0" y="0"/>
          <a:chExt cx="0" cy="0"/>
        </a:xfrm>
      </p:grpSpPr>
      <p:sp>
        <p:nvSpPr>
          <p:cNvPr id="66" name="Google Shape;66;p16"/>
          <p:cNvSpPr txBox="1">
            <a:spLocks noGrp="1"/>
          </p:cNvSpPr>
          <p:nvPr>
            <p:ph type="ctrTitle"/>
          </p:nvPr>
        </p:nvSpPr>
        <p:spPr>
          <a:xfrm>
            <a:off x="722376" y="786384"/>
            <a:ext cx="7699200" cy="923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0"/>
              <a:buNone/>
              <a:defRPr sz="80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67" name="Google Shape;67;p16"/>
          <p:cNvSpPr txBox="1">
            <a:spLocks noGrp="1"/>
          </p:cNvSpPr>
          <p:nvPr>
            <p:ph type="subTitle" idx="1"/>
          </p:nvPr>
        </p:nvSpPr>
        <p:spPr>
          <a:xfrm>
            <a:off x="2898648" y="1773936"/>
            <a:ext cx="3355800" cy="1280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p:cSld name="BLANK_1_1_1_1_1_1_1">
    <p:bg>
      <p:bgPr>
        <a:blipFill>
          <a:blip r:embed="rId2">
            <a:alphaModFix/>
          </a:blip>
          <a:stretch>
            <a:fillRect/>
          </a:stretch>
        </a:blipFill>
        <a:effectLst/>
      </p:bgPr>
    </p:bg>
    <p:spTree>
      <p:nvGrpSpPr>
        <p:cNvPr id="1" name="Shape 69"/>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5100" y="445025"/>
            <a:ext cx="77139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3500"/>
              <a:buFont typeface="Bigshot One"/>
              <a:buNone/>
              <a:defRPr sz="3500">
                <a:solidFill>
                  <a:schemeClr val="lt1"/>
                </a:solidFill>
                <a:latin typeface="Bigshot One"/>
                <a:ea typeface="Bigshot One"/>
                <a:cs typeface="Bigshot One"/>
                <a:sym typeface="Bigshot One"/>
              </a:defRPr>
            </a:lvl1pPr>
            <a:lvl2pPr lvl="1"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2pPr>
            <a:lvl3pPr lvl="2"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3pPr>
            <a:lvl4pPr lvl="3"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4pPr>
            <a:lvl5pPr lvl="4"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5pPr>
            <a:lvl6pPr lvl="5"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6pPr>
            <a:lvl7pPr lvl="6"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7pPr>
            <a:lvl8pPr lvl="7"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8pPr>
            <a:lvl9pPr lvl="8" rtl="0">
              <a:spcBef>
                <a:spcPts val="0"/>
              </a:spcBef>
              <a:spcAft>
                <a:spcPts val="0"/>
              </a:spcAft>
              <a:buClr>
                <a:schemeClr val="lt1"/>
              </a:buClr>
              <a:buSzPts val="3500"/>
              <a:buFont typeface="Bebas Neue"/>
              <a:buNone/>
              <a:defRPr sz="3500">
                <a:solidFill>
                  <a:schemeClr val="lt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715100" y="1152475"/>
            <a:ext cx="77139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lt1"/>
              </a:buClr>
              <a:buSzPts val="1400"/>
              <a:buFont typeface="Raleway"/>
              <a:buChar char="●"/>
              <a:defRPr>
                <a:solidFill>
                  <a:schemeClr val="lt1"/>
                </a:solidFill>
                <a:latin typeface="Raleway"/>
                <a:ea typeface="Raleway"/>
                <a:cs typeface="Raleway"/>
                <a:sym typeface="Raleway"/>
              </a:defRPr>
            </a:lvl1pPr>
            <a:lvl2pPr marL="914400" lvl="1" indent="-317500">
              <a:lnSpc>
                <a:spcPct val="115000"/>
              </a:lnSpc>
              <a:spcBef>
                <a:spcPts val="1600"/>
              </a:spcBef>
              <a:spcAft>
                <a:spcPts val="0"/>
              </a:spcAft>
              <a:buClr>
                <a:schemeClr val="lt1"/>
              </a:buClr>
              <a:buSzPts val="1400"/>
              <a:buFont typeface="Raleway"/>
              <a:buChar char="○"/>
              <a:defRPr>
                <a:solidFill>
                  <a:schemeClr val="lt1"/>
                </a:solidFill>
                <a:latin typeface="Raleway"/>
                <a:ea typeface="Raleway"/>
                <a:cs typeface="Raleway"/>
                <a:sym typeface="Raleway"/>
              </a:defRPr>
            </a:lvl2pPr>
            <a:lvl3pPr marL="1371600" lvl="2" indent="-317500">
              <a:lnSpc>
                <a:spcPct val="115000"/>
              </a:lnSpc>
              <a:spcBef>
                <a:spcPts val="1600"/>
              </a:spcBef>
              <a:spcAft>
                <a:spcPts val="0"/>
              </a:spcAft>
              <a:buClr>
                <a:schemeClr val="lt1"/>
              </a:buClr>
              <a:buSzPts val="1400"/>
              <a:buFont typeface="Raleway"/>
              <a:buChar char="■"/>
              <a:defRPr>
                <a:solidFill>
                  <a:schemeClr val="lt1"/>
                </a:solidFill>
                <a:latin typeface="Raleway"/>
                <a:ea typeface="Raleway"/>
                <a:cs typeface="Raleway"/>
                <a:sym typeface="Raleway"/>
              </a:defRPr>
            </a:lvl3pPr>
            <a:lvl4pPr marL="1828800" lvl="3" indent="-317500">
              <a:lnSpc>
                <a:spcPct val="115000"/>
              </a:lnSpc>
              <a:spcBef>
                <a:spcPts val="1600"/>
              </a:spcBef>
              <a:spcAft>
                <a:spcPts val="0"/>
              </a:spcAft>
              <a:buClr>
                <a:schemeClr val="lt1"/>
              </a:buClr>
              <a:buSzPts val="1400"/>
              <a:buFont typeface="Raleway"/>
              <a:buChar char="●"/>
              <a:defRPr>
                <a:solidFill>
                  <a:schemeClr val="lt1"/>
                </a:solidFill>
                <a:latin typeface="Raleway"/>
                <a:ea typeface="Raleway"/>
                <a:cs typeface="Raleway"/>
                <a:sym typeface="Raleway"/>
              </a:defRPr>
            </a:lvl4pPr>
            <a:lvl5pPr marL="2286000" lvl="4" indent="-317500">
              <a:lnSpc>
                <a:spcPct val="115000"/>
              </a:lnSpc>
              <a:spcBef>
                <a:spcPts val="1600"/>
              </a:spcBef>
              <a:spcAft>
                <a:spcPts val="0"/>
              </a:spcAft>
              <a:buClr>
                <a:schemeClr val="lt1"/>
              </a:buClr>
              <a:buSzPts val="1400"/>
              <a:buFont typeface="Raleway"/>
              <a:buChar char="○"/>
              <a:defRPr>
                <a:solidFill>
                  <a:schemeClr val="lt1"/>
                </a:solidFill>
                <a:latin typeface="Raleway"/>
                <a:ea typeface="Raleway"/>
                <a:cs typeface="Raleway"/>
                <a:sym typeface="Raleway"/>
              </a:defRPr>
            </a:lvl5pPr>
            <a:lvl6pPr marL="2743200" lvl="5" indent="-317500">
              <a:lnSpc>
                <a:spcPct val="115000"/>
              </a:lnSpc>
              <a:spcBef>
                <a:spcPts val="1600"/>
              </a:spcBef>
              <a:spcAft>
                <a:spcPts val="0"/>
              </a:spcAft>
              <a:buClr>
                <a:schemeClr val="lt1"/>
              </a:buClr>
              <a:buSzPts val="1400"/>
              <a:buFont typeface="Raleway"/>
              <a:buChar char="■"/>
              <a:defRPr>
                <a:solidFill>
                  <a:schemeClr val="lt1"/>
                </a:solidFill>
                <a:latin typeface="Raleway"/>
                <a:ea typeface="Raleway"/>
                <a:cs typeface="Raleway"/>
                <a:sym typeface="Raleway"/>
              </a:defRPr>
            </a:lvl6pPr>
            <a:lvl7pPr marL="3200400" lvl="6" indent="-317500">
              <a:lnSpc>
                <a:spcPct val="115000"/>
              </a:lnSpc>
              <a:spcBef>
                <a:spcPts val="1600"/>
              </a:spcBef>
              <a:spcAft>
                <a:spcPts val="0"/>
              </a:spcAft>
              <a:buClr>
                <a:schemeClr val="lt1"/>
              </a:buClr>
              <a:buSzPts val="1400"/>
              <a:buFont typeface="Raleway"/>
              <a:buChar char="●"/>
              <a:defRPr>
                <a:solidFill>
                  <a:schemeClr val="lt1"/>
                </a:solidFill>
                <a:latin typeface="Raleway"/>
                <a:ea typeface="Raleway"/>
                <a:cs typeface="Raleway"/>
                <a:sym typeface="Raleway"/>
              </a:defRPr>
            </a:lvl7pPr>
            <a:lvl8pPr marL="3657600" lvl="7" indent="-317500">
              <a:lnSpc>
                <a:spcPct val="115000"/>
              </a:lnSpc>
              <a:spcBef>
                <a:spcPts val="1600"/>
              </a:spcBef>
              <a:spcAft>
                <a:spcPts val="0"/>
              </a:spcAft>
              <a:buClr>
                <a:schemeClr val="lt1"/>
              </a:buClr>
              <a:buSzPts val="1400"/>
              <a:buFont typeface="Raleway"/>
              <a:buChar char="○"/>
              <a:defRPr>
                <a:solidFill>
                  <a:schemeClr val="lt1"/>
                </a:solidFill>
                <a:latin typeface="Raleway"/>
                <a:ea typeface="Raleway"/>
                <a:cs typeface="Raleway"/>
                <a:sym typeface="Raleway"/>
              </a:defRPr>
            </a:lvl8pPr>
            <a:lvl9pPr marL="4114800" lvl="8" indent="-317500">
              <a:lnSpc>
                <a:spcPct val="115000"/>
              </a:lnSpc>
              <a:spcBef>
                <a:spcPts val="1600"/>
              </a:spcBef>
              <a:spcAft>
                <a:spcPts val="1600"/>
              </a:spcAft>
              <a:buClr>
                <a:schemeClr val="lt1"/>
              </a:buClr>
              <a:buSzPts val="1400"/>
              <a:buFont typeface="Raleway"/>
              <a:buChar char="■"/>
              <a:defRPr>
                <a:solidFill>
                  <a:schemeClr val="lt1"/>
                </a:solidFill>
                <a:latin typeface="Raleway"/>
                <a:ea typeface="Raleway"/>
                <a:cs typeface="Raleway"/>
                <a:sym typeface="Raleway"/>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4" r:id="rId4"/>
    <p:sldLayoutId id="2147483656" r:id="rId5"/>
    <p:sldLayoutId id="2147483657" r:id="rId6"/>
    <p:sldLayoutId id="2147483658" r:id="rId7"/>
    <p:sldLayoutId id="2147483662" r:id="rId8"/>
    <p:sldLayoutId id="2147483663" r:id="rId9"/>
    <p:sldLayoutId id="2147483664" r:id="rId10"/>
    <p:sldLayoutId id="2147483665" r:id="rId11"/>
    <p:sldLayoutId id="2147483666" r:id="rId12"/>
    <p:sldLayoutId id="2147483667" r:id="rId13"/>
    <p:sldLayoutId id="2147483671"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image" Target="../media/image7.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11.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12.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image" Target="../media/image7.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image" Target="../media/image7.pn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15.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16.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chart" Target="../charts/chart1.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7" Type="http://schemas.openxmlformats.org/officeDocument/2006/relationships/chart" Target="../charts/chart5.xml"/><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6.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7.xml"/><Relationship Id="rId1" Type="http://schemas.openxmlformats.org/officeDocument/2006/relationships/slideLayout" Target="../slideLayouts/slideLayout14.xml"/><Relationship Id="rId4" Type="http://schemas.openxmlformats.org/officeDocument/2006/relationships/chart" Target="../charts/chart8.xml"/></Relationships>
</file>

<file path=ppt/slides/_rels/slide9.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5" name="Google Shape;85;p25"/>
          <p:cNvSpPr txBox="1">
            <a:spLocks noGrp="1"/>
          </p:cNvSpPr>
          <p:nvPr>
            <p:ph type="ctrTitle"/>
          </p:nvPr>
        </p:nvSpPr>
        <p:spPr>
          <a:xfrm>
            <a:off x="526159" y="1088797"/>
            <a:ext cx="8091682" cy="2180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6000"/>
              <a:buFont typeface="Bigshot One"/>
              <a:buNone/>
            </a:pPr>
            <a:r>
              <a:rPr lang="en" sz="5400"/>
              <a:t>Báo cáo tháng 8.2023 </a:t>
            </a:r>
            <a:br>
              <a:rPr lang="en" sz="5400"/>
            </a:br>
            <a:r>
              <a:rPr lang="en" sz="5400"/>
              <a:t>CTKM – SMS BRAND NAME – TỔNG KẾT THI ĐUA NV</a:t>
            </a:r>
            <a:endParaRPr sz="5400"/>
          </a:p>
        </p:txBody>
      </p:sp>
    </p:spTree>
  </p:cSld>
  <p:clrMapOvr>
    <a:masterClrMapping/>
  </p:clrMapOvr>
  <mc:AlternateContent xmlns:mc="http://schemas.openxmlformats.org/markup-compatibility/2006" xmlns:p14="http://schemas.microsoft.com/office/powerpoint/2010/main">
    <mc:Choice Requires="p14">
      <p:transition spd="slow" advClick="0" advTm="9869">
        <p14:flash/>
      </p:transition>
    </mc:Choice>
    <mc:Fallback xmlns="">
      <p:transition spd="slow" advClick="0" advTm="986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5"/>
                                        </p:tgtEl>
                                        <p:attrNameLst>
                                          <p:attrName>style.visibility</p:attrName>
                                        </p:attrNameLst>
                                      </p:cBhvr>
                                      <p:to>
                                        <p:strVal val="visible"/>
                                      </p:to>
                                    </p:set>
                                    <p:anim calcmode="lin" valueType="num">
                                      <p:cBhvr>
                                        <p:cTn id="7" dur="500" fill="hold"/>
                                        <p:tgtEl>
                                          <p:spTgt spid="85"/>
                                        </p:tgtEl>
                                        <p:attrNameLst>
                                          <p:attrName>ppt_w</p:attrName>
                                        </p:attrNameLst>
                                      </p:cBhvr>
                                      <p:tavLst>
                                        <p:tav tm="0">
                                          <p:val>
                                            <p:fltVal val="0"/>
                                          </p:val>
                                        </p:tav>
                                        <p:tav tm="100000">
                                          <p:val>
                                            <p:strVal val="#ppt_w"/>
                                          </p:val>
                                        </p:tav>
                                      </p:tavLst>
                                    </p:anim>
                                    <p:anim calcmode="lin" valueType="num">
                                      <p:cBhvr>
                                        <p:cTn id="8" dur="500" fill="hold"/>
                                        <p:tgtEl>
                                          <p:spTgt spid="85"/>
                                        </p:tgtEl>
                                        <p:attrNameLst>
                                          <p:attrName>ppt_h</p:attrName>
                                        </p:attrNameLst>
                                      </p:cBhvr>
                                      <p:tavLst>
                                        <p:tav tm="0">
                                          <p:val>
                                            <p:fltVal val="0"/>
                                          </p:val>
                                        </p:tav>
                                        <p:tav tm="100000">
                                          <p:val>
                                            <p:strVal val="#ppt_h"/>
                                          </p:val>
                                        </p:tav>
                                      </p:tavLst>
                                    </p:anim>
                                    <p:animEffect transition="in" filter="fade">
                                      <p:cBhvr>
                                        <p:cTn id="9" dur="500"/>
                                        <p:tgtEl>
                                          <p:spTgt spid="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71;p31">
            <a:extLst>
              <a:ext uri="{FF2B5EF4-FFF2-40B4-BE49-F238E27FC236}">
                <a16:creationId xmlns:a16="http://schemas.microsoft.com/office/drawing/2014/main" id="{A708F6BC-726F-D5E0-E393-E6ED423C9F2D}"/>
              </a:ext>
            </a:extLst>
          </p:cNvPr>
          <p:cNvSpPr txBox="1">
            <a:spLocks/>
          </p:cNvSpPr>
          <p:nvPr/>
        </p:nvSpPr>
        <p:spPr>
          <a:xfrm>
            <a:off x="141405" y="160374"/>
            <a:ext cx="7704000" cy="57270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3500"/>
              <a:buFont typeface="Bigshot One"/>
              <a:buNone/>
              <a:defRPr sz="3500" b="0" i="0" u="none" strike="noStrike" cap="none">
                <a:solidFill>
                  <a:schemeClr val="lt1"/>
                </a:solidFill>
                <a:latin typeface="Bigshot One"/>
                <a:ea typeface="Bigshot One"/>
                <a:cs typeface="Bigshot One"/>
                <a:sym typeface="Bigshot One"/>
              </a:defRPr>
            </a:lvl1pPr>
            <a:lvl2pPr marR="0" lvl="1"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2pPr>
            <a:lvl3pPr marR="0" lvl="2"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3pPr>
            <a:lvl4pPr marR="0" lvl="3"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4pPr>
            <a:lvl5pPr marR="0" lvl="4"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5pPr>
            <a:lvl6pPr marR="0" lvl="5"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6pPr>
            <a:lvl7pPr marR="0" lvl="6"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7pPr>
            <a:lvl8pPr marR="0" lvl="7"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8pPr>
            <a:lvl9pPr marR="0" lvl="8"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9pPr>
          </a:lstStyle>
          <a:p>
            <a:pPr algn="l"/>
            <a:r>
              <a:rPr lang="en-US" sz="2000" u="sng">
                <a:latin typeface="Raleway" pitchFamily="2" charset="0"/>
              </a:rPr>
              <a:t>3</a:t>
            </a:r>
            <a:r>
              <a:rPr lang="vi-VN" sz="2000" u="sng">
                <a:latin typeface="Raleway" pitchFamily="2" charset="0"/>
              </a:rPr>
              <a:t>.</a:t>
            </a:r>
            <a:r>
              <a:rPr lang="en-US" sz="2000" u="sng">
                <a:latin typeface="Raleway" pitchFamily="2" charset="0"/>
              </a:rPr>
              <a:t>1 Trong ngày ko chạy KM</a:t>
            </a:r>
            <a:endParaRPr lang="vi-VN" sz="2000"/>
          </a:p>
        </p:txBody>
      </p:sp>
      <p:pic>
        <p:nvPicPr>
          <p:cNvPr id="4" name="Google Shape;164;p31">
            <a:extLst>
              <a:ext uri="{FF2B5EF4-FFF2-40B4-BE49-F238E27FC236}">
                <a16:creationId xmlns:a16="http://schemas.microsoft.com/office/drawing/2014/main" id="{C1552CC2-6527-9360-DB22-CBA482366C50}"/>
              </a:ext>
            </a:extLst>
          </p:cNvPr>
          <p:cNvPicPr preferRelativeResize="0"/>
          <p:nvPr/>
        </p:nvPicPr>
        <p:blipFill rotWithShape="1">
          <a:blip r:embed="rId2">
            <a:alphaModFix/>
          </a:blip>
          <a:srcRect/>
          <a:stretch/>
        </p:blipFill>
        <p:spPr>
          <a:xfrm>
            <a:off x="304649" y="1336648"/>
            <a:ext cx="407337" cy="327155"/>
          </a:xfrm>
          <a:prstGeom prst="rect">
            <a:avLst/>
          </a:prstGeom>
          <a:noFill/>
          <a:ln>
            <a:noFill/>
          </a:ln>
          <a:effectLst>
            <a:outerShdw blurRad="50800" dist="50800" dir="5400000" algn="ctr" rotWithShape="0">
              <a:schemeClr val="dk1">
                <a:alpha val="14900"/>
              </a:schemeClr>
            </a:outerShdw>
            <a:reflection stA="50000" endA="300" endPos="55000" fadeDir="5400012" sy="-100000" algn="bl" rotWithShape="0"/>
          </a:effectLst>
        </p:spPr>
      </p:pic>
      <p:sp>
        <p:nvSpPr>
          <p:cNvPr id="5" name="Google Shape;167;p31">
            <a:extLst>
              <a:ext uri="{FF2B5EF4-FFF2-40B4-BE49-F238E27FC236}">
                <a16:creationId xmlns:a16="http://schemas.microsoft.com/office/drawing/2014/main" id="{530DB4DD-94B2-2B16-BF66-4F6BCF5A3D82}"/>
              </a:ext>
            </a:extLst>
          </p:cNvPr>
          <p:cNvSpPr txBox="1">
            <a:spLocks/>
          </p:cNvSpPr>
          <p:nvPr/>
        </p:nvSpPr>
        <p:spPr>
          <a:xfrm>
            <a:off x="711986" y="1302983"/>
            <a:ext cx="8155720" cy="45929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500"/>
              <a:buFont typeface="Bigshot One"/>
              <a:buNone/>
              <a:defRPr sz="2500" b="0" i="0" u="none" strike="noStrike" cap="none">
                <a:solidFill>
                  <a:schemeClr val="lt1"/>
                </a:solidFill>
                <a:latin typeface="Bigshot One"/>
                <a:ea typeface="Bigshot One"/>
                <a:cs typeface="Bigshot One"/>
                <a:sym typeface="Bigshot One"/>
              </a:defRPr>
            </a:lvl1pPr>
            <a:lvl2pPr marR="0" lvl="1"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2pPr>
            <a:lvl3pPr marR="0" lvl="2"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3pPr>
            <a:lvl4pPr marR="0" lvl="3"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4pPr>
            <a:lvl5pPr marR="0" lvl="4"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5pPr>
            <a:lvl6pPr marR="0" lvl="5"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6pPr>
            <a:lvl7pPr marR="0" lvl="6"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7pPr>
            <a:lvl8pPr marR="0" lvl="7"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8pPr>
            <a:lvl9pPr marR="0" lvl="8"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9pPr>
          </a:lstStyle>
          <a:p>
            <a:pPr algn="l">
              <a:lnSpc>
                <a:spcPct val="150000"/>
              </a:lnSpc>
            </a:pPr>
            <a:r>
              <a:rPr lang="en-US" sz="1200">
                <a:latin typeface="Raleway" pitchFamily="2" charset="0"/>
              </a:rPr>
              <a:t>Có 6 hóa đơn bán theo Giờ vàng giá sốc ++, ds 236tr. Cao hơn tháng 7 (2 đơn, ds hơn 72tr). Trong 6 hóa đơn GVGS++ thì có </a:t>
            </a:r>
            <a:r>
              <a:rPr lang="en-US" sz="1200" u="sng">
                <a:latin typeface="Raleway" pitchFamily="2" charset="0"/>
              </a:rPr>
              <a:t>5 HĐ là do NVCS quay lại mua</a:t>
            </a:r>
            <a:r>
              <a:rPr lang="en-US" sz="1200">
                <a:latin typeface="Raleway" pitchFamily="2" charset="0"/>
              </a:rPr>
              <a:t>, 1 HĐ bán đối tượng 1. Trong đó 3 HD của Phương Anh AELB, 1 Uyên, 1 Phương Phương HP, 1 VC nhưng ko đạt chuẩn nên ko dc là NVBH 2</a:t>
            </a:r>
          </a:p>
        </p:txBody>
      </p:sp>
      <p:pic>
        <p:nvPicPr>
          <p:cNvPr id="6" name="Google Shape;164;p31">
            <a:extLst>
              <a:ext uri="{FF2B5EF4-FFF2-40B4-BE49-F238E27FC236}">
                <a16:creationId xmlns:a16="http://schemas.microsoft.com/office/drawing/2014/main" id="{59BB42EF-82AC-EE58-B98C-C0A2F9510336}"/>
              </a:ext>
            </a:extLst>
          </p:cNvPr>
          <p:cNvPicPr preferRelativeResize="0"/>
          <p:nvPr/>
        </p:nvPicPr>
        <p:blipFill rotWithShape="1">
          <a:blip r:embed="rId2">
            <a:alphaModFix/>
          </a:blip>
          <a:srcRect/>
          <a:stretch/>
        </p:blipFill>
        <p:spPr>
          <a:xfrm>
            <a:off x="276294" y="2518079"/>
            <a:ext cx="407337" cy="327155"/>
          </a:xfrm>
          <a:prstGeom prst="rect">
            <a:avLst/>
          </a:prstGeom>
          <a:noFill/>
          <a:ln>
            <a:noFill/>
          </a:ln>
          <a:effectLst>
            <a:outerShdw blurRad="50800" dist="50800" dir="5400000" algn="ctr" rotWithShape="0">
              <a:schemeClr val="dk1">
                <a:alpha val="14900"/>
              </a:schemeClr>
            </a:outerShdw>
            <a:reflection stA="50000" endA="300" endPos="55000" fadeDir="5400012" sy="-100000" algn="bl" rotWithShape="0"/>
          </a:effectLst>
        </p:spPr>
      </p:pic>
      <p:sp>
        <p:nvSpPr>
          <p:cNvPr id="8" name="Google Shape;167;p31">
            <a:extLst>
              <a:ext uri="{FF2B5EF4-FFF2-40B4-BE49-F238E27FC236}">
                <a16:creationId xmlns:a16="http://schemas.microsoft.com/office/drawing/2014/main" id="{B6CA2B82-11B3-FFBF-0817-2155488F2890}"/>
              </a:ext>
            </a:extLst>
          </p:cNvPr>
          <p:cNvSpPr txBox="1">
            <a:spLocks/>
          </p:cNvSpPr>
          <p:nvPr/>
        </p:nvSpPr>
        <p:spPr>
          <a:xfrm>
            <a:off x="141405" y="628133"/>
            <a:ext cx="8155720" cy="45929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500"/>
              <a:buFont typeface="Bigshot One"/>
              <a:buNone/>
              <a:defRPr sz="2500" b="0" i="0" u="none" strike="noStrike" cap="none">
                <a:solidFill>
                  <a:schemeClr val="lt1"/>
                </a:solidFill>
                <a:latin typeface="Bigshot One"/>
                <a:ea typeface="Bigshot One"/>
                <a:cs typeface="Bigshot One"/>
                <a:sym typeface="Bigshot One"/>
              </a:defRPr>
            </a:lvl1pPr>
            <a:lvl2pPr marR="0" lvl="1"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2pPr>
            <a:lvl3pPr marR="0" lvl="2"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3pPr>
            <a:lvl4pPr marR="0" lvl="3"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4pPr>
            <a:lvl5pPr marR="0" lvl="4"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5pPr>
            <a:lvl6pPr marR="0" lvl="5"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6pPr>
            <a:lvl7pPr marR="0" lvl="6"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7pPr>
            <a:lvl8pPr marR="0" lvl="7"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8pPr>
            <a:lvl9pPr marR="0" lvl="8"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9pPr>
          </a:lstStyle>
          <a:p>
            <a:pPr algn="l">
              <a:lnSpc>
                <a:spcPct val="150000"/>
              </a:lnSpc>
            </a:pPr>
            <a:r>
              <a:rPr lang="en-US" sz="1200">
                <a:latin typeface="Raleway" pitchFamily="2" charset="0"/>
              </a:rPr>
              <a:t>Trong tổng số 237 chiếc đồng hồ bán ra vào những ngày ko chạy KM có:</a:t>
            </a:r>
          </a:p>
        </p:txBody>
      </p:sp>
      <p:pic>
        <p:nvPicPr>
          <p:cNvPr id="12" name="Google Shape;164;p31">
            <a:extLst>
              <a:ext uri="{FF2B5EF4-FFF2-40B4-BE49-F238E27FC236}">
                <a16:creationId xmlns:a16="http://schemas.microsoft.com/office/drawing/2014/main" id="{F53FA56D-9287-B19F-E547-8BD3AF121BFC}"/>
              </a:ext>
            </a:extLst>
          </p:cNvPr>
          <p:cNvPicPr preferRelativeResize="0"/>
          <p:nvPr/>
        </p:nvPicPr>
        <p:blipFill rotWithShape="1">
          <a:blip r:embed="rId2">
            <a:alphaModFix/>
          </a:blip>
          <a:srcRect/>
          <a:stretch/>
        </p:blipFill>
        <p:spPr>
          <a:xfrm>
            <a:off x="276294" y="3493746"/>
            <a:ext cx="407337" cy="327155"/>
          </a:xfrm>
          <a:prstGeom prst="rect">
            <a:avLst/>
          </a:prstGeom>
          <a:noFill/>
          <a:ln>
            <a:noFill/>
          </a:ln>
          <a:effectLst>
            <a:outerShdw blurRad="50800" dist="50800" dir="5400000" algn="ctr" rotWithShape="0">
              <a:schemeClr val="dk1">
                <a:alpha val="14900"/>
              </a:schemeClr>
            </a:outerShdw>
            <a:reflection stA="50000" endA="300" endPos="55000" fadeDir="5400012" sy="-100000" algn="bl" rotWithShape="0"/>
          </a:effectLst>
        </p:spPr>
      </p:pic>
      <p:sp>
        <p:nvSpPr>
          <p:cNvPr id="13" name="Google Shape;167;p31">
            <a:extLst>
              <a:ext uri="{FF2B5EF4-FFF2-40B4-BE49-F238E27FC236}">
                <a16:creationId xmlns:a16="http://schemas.microsoft.com/office/drawing/2014/main" id="{D992882D-CDFE-FFEF-EDA7-CD2558F81450}"/>
              </a:ext>
            </a:extLst>
          </p:cNvPr>
          <p:cNvSpPr txBox="1">
            <a:spLocks/>
          </p:cNvSpPr>
          <p:nvPr/>
        </p:nvSpPr>
        <p:spPr>
          <a:xfrm>
            <a:off x="683631" y="3524326"/>
            <a:ext cx="8155720" cy="113982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500"/>
              <a:buFont typeface="Bigshot One"/>
              <a:buNone/>
              <a:defRPr sz="2500" b="0" i="0" u="none" strike="noStrike" cap="none">
                <a:solidFill>
                  <a:schemeClr val="lt1"/>
                </a:solidFill>
                <a:latin typeface="Bigshot One"/>
                <a:ea typeface="Bigshot One"/>
                <a:cs typeface="Bigshot One"/>
                <a:sym typeface="Bigshot One"/>
              </a:defRPr>
            </a:lvl1pPr>
            <a:lvl2pPr marR="0" lvl="1"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2pPr>
            <a:lvl3pPr marR="0" lvl="2"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3pPr>
            <a:lvl4pPr marR="0" lvl="3"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4pPr>
            <a:lvl5pPr marR="0" lvl="4"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5pPr>
            <a:lvl6pPr marR="0" lvl="5"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6pPr>
            <a:lvl7pPr marR="0" lvl="6"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7pPr>
            <a:lvl8pPr marR="0" lvl="7"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8pPr>
            <a:lvl9pPr marR="0" lvl="8"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9pPr>
          </a:lstStyle>
          <a:p>
            <a:pPr algn="l">
              <a:lnSpc>
                <a:spcPct val="150000"/>
              </a:lnSpc>
            </a:pPr>
            <a:r>
              <a:rPr lang="en-US" sz="1200">
                <a:latin typeface="Raleway" pitchFamily="2" charset="0"/>
              </a:rPr>
              <a:t>Có 2 hóa đơn bán thấp hơn ưu đãi của hạng thẻ, và đều thuộc AELB</a:t>
            </a:r>
          </a:p>
          <a:p>
            <a:pPr algn="l">
              <a:lnSpc>
                <a:spcPct val="150000"/>
              </a:lnSpc>
            </a:pPr>
            <a:r>
              <a:rPr lang="en-US" sz="1200">
                <a:latin typeface="Raleway" pitchFamily="2" charset="0"/>
              </a:rPr>
              <a:t>-&gt; AELB có 2 tháng liên tiếp đều có hóa đơn bán thấp hơn hạng thẻ. NV tận dụng tốt và tư vấn tốt ưu đãi 5% + GBH để thuyết phục khách</a:t>
            </a:r>
          </a:p>
          <a:p>
            <a:pPr algn="l">
              <a:lnSpc>
                <a:spcPct val="150000"/>
              </a:lnSpc>
            </a:pPr>
            <a:r>
              <a:rPr lang="en-US" sz="1200">
                <a:latin typeface="Raleway" pitchFamily="2" charset="0"/>
              </a:rPr>
              <a:t>Tháng 8 ko có trường hợp bán thấp hơn web</a:t>
            </a:r>
          </a:p>
        </p:txBody>
      </p:sp>
      <p:sp>
        <p:nvSpPr>
          <p:cNvPr id="3" name="Google Shape;167;p31">
            <a:extLst>
              <a:ext uri="{FF2B5EF4-FFF2-40B4-BE49-F238E27FC236}">
                <a16:creationId xmlns:a16="http://schemas.microsoft.com/office/drawing/2014/main" id="{38AB2044-60AC-73E9-9E21-E1BD5A8BEA24}"/>
              </a:ext>
            </a:extLst>
          </p:cNvPr>
          <p:cNvSpPr txBox="1">
            <a:spLocks/>
          </p:cNvSpPr>
          <p:nvPr/>
        </p:nvSpPr>
        <p:spPr>
          <a:xfrm>
            <a:off x="711986" y="2430005"/>
            <a:ext cx="8155720" cy="45929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500"/>
              <a:buFont typeface="Bigshot One"/>
              <a:buNone/>
              <a:defRPr sz="2500" b="0" i="0" u="none" strike="noStrike" cap="none">
                <a:solidFill>
                  <a:schemeClr val="lt1"/>
                </a:solidFill>
                <a:latin typeface="Bigshot One"/>
                <a:ea typeface="Bigshot One"/>
                <a:cs typeface="Bigshot One"/>
                <a:sym typeface="Bigshot One"/>
              </a:defRPr>
            </a:lvl1pPr>
            <a:lvl2pPr marR="0" lvl="1"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2pPr>
            <a:lvl3pPr marR="0" lvl="2"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3pPr>
            <a:lvl4pPr marR="0" lvl="3"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4pPr>
            <a:lvl5pPr marR="0" lvl="4"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5pPr>
            <a:lvl6pPr marR="0" lvl="5"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6pPr>
            <a:lvl7pPr marR="0" lvl="6"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7pPr>
            <a:lvl8pPr marR="0" lvl="7"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8pPr>
            <a:lvl9pPr marR="0" lvl="8"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9pPr>
          </a:lstStyle>
          <a:p>
            <a:pPr algn="l">
              <a:lnSpc>
                <a:spcPct val="150000"/>
              </a:lnSpc>
            </a:pPr>
            <a:r>
              <a:rPr lang="en-US" sz="1200">
                <a:latin typeface="Raleway" pitchFamily="2" charset="0"/>
              </a:rPr>
              <a:t>Trong 3 phân quyền giảm giá: NV – QL – C.ty thì tháng 8, quyền QL Cty nhiều nhất, và cũng nhiều hơn tháng 7. </a:t>
            </a:r>
            <a:r>
              <a:rPr lang="en-US" sz="1200" u="sng">
                <a:latin typeface="Raleway" pitchFamily="2" charset="0"/>
              </a:rPr>
              <a:t>Tuy nhiên mức GG của cty tháng này chỉ ở mức 15% </a:t>
            </a:r>
            <a:r>
              <a:rPr lang="en-US" sz="1200">
                <a:latin typeface="Raleway" pitchFamily="2" charset="0"/>
              </a:rPr>
              <a:t>(còn tháng 7 ở mức 18%, 20%, 30%) (ko tính NV, người nhà mua hàng)</a:t>
            </a:r>
          </a:p>
        </p:txBody>
      </p:sp>
    </p:spTree>
    <p:extLst>
      <p:ext uri="{BB962C8B-B14F-4D97-AF65-F5344CB8AC3E}">
        <p14:creationId xmlns:p14="http://schemas.microsoft.com/office/powerpoint/2010/main" val="3886041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0-#ppt_w/2"/>
                                          </p:val>
                                        </p:tav>
                                        <p:tav tm="100000">
                                          <p:val>
                                            <p:strVal val="#ppt_x"/>
                                          </p:val>
                                        </p:tav>
                                      </p:tavLst>
                                    </p:anim>
                                    <p:anim calcmode="lin" valueType="num">
                                      <p:cBhvr additive="base">
                                        <p:cTn id="1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0-#ppt_w/2"/>
                                          </p:val>
                                        </p:tav>
                                        <p:tav tm="100000">
                                          <p:val>
                                            <p:strVal val="#ppt_x"/>
                                          </p:val>
                                        </p:tav>
                                      </p:tavLst>
                                    </p:anim>
                                    <p:anim calcmode="lin" valueType="num">
                                      <p:cBhvr additive="base">
                                        <p:cTn id="24" dur="500" fill="hold"/>
                                        <p:tgtEl>
                                          <p:spTgt spid="12"/>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0-#ppt_w/2"/>
                                          </p:val>
                                        </p:tav>
                                        <p:tav tm="100000">
                                          <p:val>
                                            <p:strVal val="#ppt_x"/>
                                          </p:val>
                                        </p:tav>
                                      </p:tavLst>
                                    </p:anim>
                                    <p:anim calcmode="lin" valueType="num">
                                      <p:cBhvr additive="base">
                                        <p:cTn id="28" dur="500" fill="hold"/>
                                        <p:tgtEl>
                                          <p:spTgt spid="13"/>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additive="base">
                                        <p:cTn id="31" dur="500" fill="hold"/>
                                        <p:tgtEl>
                                          <p:spTgt spid="3"/>
                                        </p:tgtEl>
                                        <p:attrNameLst>
                                          <p:attrName>ppt_x</p:attrName>
                                        </p:attrNameLst>
                                      </p:cBhvr>
                                      <p:tavLst>
                                        <p:tav tm="0">
                                          <p:val>
                                            <p:strVal val="0-#ppt_w/2"/>
                                          </p:val>
                                        </p:tav>
                                        <p:tav tm="100000">
                                          <p:val>
                                            <p:strVal val="#ppt_x"/>
                                          </p:val>
                                        </p:tav>
                                      </p:tavLst>
                                    </p:anim>
                                    <p:anim calcmode="lin" valueType="num">
                                      <p:cBhvr additive="base">
                                        <p:cTn id="32"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oogle Shape;164;p31">
            <a:extLst>
              <a:ext uri="{FF2B5EF4-FFF2-40B4-BE49-F238E27FC236}">
                <a16:creationId xmlns:a16="http://schemas.microsoft.com/office/drawing/2014/main" id="{6E0DD8FA-C90B-257B-DA74-B5BA7F28F1A6}"/>
              </a:ext>
            </a:extLst>
          </p:cNvPr>
          <p:cNvPicPr preferRelativeResize="0"/>
          <p:nvPr/>
        </p:nvPicPr>
        <p:blipFill rotWithShape="1">
          <a:blip r:embed="rId2">
            <a:alphaModFix/>
          </a:blip>
          <a:srcRect/>
          <a:stretch/>
        </p:blipFill>
        <p:spPr>
          <a:xfrm>
            <a:off x="219587" y="396127"/>
            <a:ext cx="407337" cy="327155"/>
          </a:xfrm>
          <a:prstGeom prst="rect">
            <a:avLst/>
          </a:prstGeom>
          <a:noFill/>
          <a:ln>
            <a:noFill/>
          </a:ln>
          <a:effectLst>
            <a:outerShdw blurRad="50800" dist="50800" dir="5400000" algn="ctr" rotWithShape="0">
              <a:schemeClr val="dk1">
                <a:alpha val="14900"/>
              </a:schemeClr>
            </a:outerShdw>
            <a:reflection stA="50000" endA="300" endPos="55000" fadeDir="5400012" sy="-100000" algn="bl" rotWithShape="0"/>
          </a:effectLst>
        </p:spPr>
      </p:pic>
      <p:sp>
        <p:nvSpPr>
          <p:cNvPr id="10" name="Google Shape;167;p31">
            <a:extLst>
              <a:ext uri="{FF2B5EF4-FFF2-40B4-BE49-F238E27FC236}">
                <a16:creationId xmlns:a16="http://schemas.microsoft.com/office/drawing/2014/main" id="{294EF44B-7BF8-CBBA-3433-82BA8AF34048}"/>
              </a:ext>
            </a:extLst>
          </p:cNvPr>
          <p:cNvSpPr txBox="1">
            <a:spLocks/>
          </p:cNvSpPr>
          <p:nvPr/>
        </p:nvSpPr>
        <p:spPr>
          <a:xfrm>
            <a:off x="626924" y="426707"/>
            <a:ext cx="8155720" cy="45929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500"/>
              <a:buFont typeface="Bigshot One"/>
              <a:buNone/>
              <a:defRPr sz="2500" b="0" i="0" u="none" strike="noStrike" cap="none">
                <a:solidFill>
                  <a:schemeClr val="lt1"/>
                </a:solidFill>
                <a:latin typeface="Bigshot One"/>
                <a:ea typeface="Bigshot One"/>
                <a:cs typeface="Bigshot One"/>
                <a:sym typeface="Bigshot One"/>
              </a:defRPr>
            </a:lvl1pPr>
            <a:lvl2pPr marR="0" lvl="1"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2pPr>
            <a:lvl3pPr marR="0" lvl="2"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3pPr>
            <a:lvl4pPr marR="0" lvl="3"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4pPr>
            <a:lvl5pPr marR="0" lvl="4"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5pPr>
            <a:lvl6pPr marR="0" lvl="5"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6pPr>
            <a:lvl7pPr marR="0" lvl="6"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7pPr>
            <a:lvl8pPr marR="0" lvl="7"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8pPr>
            <a:lvl9pPr marR="0" lvl="8"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9pPr>
          </a:lstStyle>
          <a:p>
            <a:pPr algn="l">
              <a:lnSpc>
                <a:spcPct val="150000"/>
              </a:lnSpc>
            </a:pPr>
            <a:r>
              <a:rPr lang="en-US" sz="1200">
                <a:latin typeface="Raleway" pitchFamily="2" charset="0"/>
              </a:rPr>
              <a:t>DS và tỷ lệ bán nguyên giá tháng 8 (hơn 900tr, 46%) cao hơn tháng 7 (530tr, 38%)</a:t>
            </a:r>
          </a:p>
        </p:txBody>
      </p:sp>
      <p:graphicFrame>
        <p:nvGraphicFramePr>
          <p:cNvPr id="11" name="Chart 10">
            <a:extLst>
              <a:ext uri="{FF2B5EF4-FFF2-40B4-BE49-F238E27FC236}">
                <a16:creationId xmlns:a16="http://schemas.microsoft.com/office/drawing/2014/main" id="{0AE1B259-741F-065C-EFD3-4F168FB15E99}"/>
              </a:ext>
            </a:extLst>
          </p:cNvPr>
          <p:cNvGraphicFramePr>
            <a:graphicFrameLocks/>
          </p:cNvGraphicFramePr>
          <p:nvPr>
            <p:extLst>
              <p:ext uri="{D42A27DB-BD31-4B8C-83A1-F6EECF244321}">
                <p14:modId xmlns:p14="http://schemas.microsoft.com/office/powerpoint/2010/main" val="175964334"/>
              </p:ext>
            </p:extLst>
          </p:nvPr>
        </p:nvGraphicFramePr>
        <p:xfrm>
          <a:off x="510363" y="1033055"/>
          <a:ext cx="5645888" cy="3598678"/>
        </p:xfrm>
        <a:graphic>
          <a:graphicData uri="http://schemas.openxmlformats.org/drawingml/2006/chart">
            <c:chart xmlns:c="http://schemas.openxmlformats.org/drawingml/2006/chart" xmlns:r="http://schemas.openxmlformats.org/officeDocument/2006/relationships" r:id="rId3"/>
          </a:graphicData>
        </a:graphic>
      </p:graphicFrame>
      <p:pic>
        <p:nvPicPr>
          <p:cNvPr id="12" name="Google Shape;164;p31">
            <a:extLst>
              <a:ext uri="{FF2B5EF4-FFF2-40B4-BE49-F238E27FC236}">
                <a16:creationId xmlns:a16="http://schemas.microsoft.com/office/drawing/2014/main" id="{1FFA8555-AC9C-4836-85F8-3A4826EC6922}"/>
              </a:ext>
            </a:extLst>
          </p:cNvPr>
          <p:cNvPicPr preferRelativeResize="0"/>
          <p:nvPr/>
        </p:nvPicPr>
        <p:blipFill rotWithShape="1">
          <a:blip r:embed="rId2">
            <a:alphaModFix/>
          </a:blip>
          <a:srcRect/>
          <a:stretch/>
        </p:blipFill>
        <p:spPr>
          <a:xfrm>
            <a:off x="6549502" y="2778505"/>
            <a:ext cx="255333" cy="327155"/>
          </a:xfrm>
          <a:prstGeom prst="rect">
            <a:avLst/>
          </a:prstGeom>
          <a:noFill/>
          <a:ln>
            <a:noFill/>
          </a:ln>
          <a:effectLst>
            <a:outerShdw blurRad="50800" dist="50800" dir="5400000" algn="ctr" rotWithShape="0">
              <a:schemeClr val="dk1">
                <a:alpha val="14900"/>
              </a:schemeClr>
            </a:outerShdw>
            <a:reflection stA="50000" endA="300" endPos="55000" fadeDir="5400012" sy="-100000" algn="bl" rotWithShape="0"/>
          </a:effectLst>
        </p:spPr>
      </p:pic>
      <p:sp>
        <p:nvSpPr>
          <p:cNvPr id="13" name="Google Shape;167;p31">
            <a:extLst>
              <a:ext uri="{FF2B5EF4-FFF2-40B4-BE49-F238E27FC236}">
                <a16:creationId xmlns:a16="http://schemas.microsoft.com/office/drawing/2014/main" id="{7019097B-4020-A517-E103-26657F7CFD7B}"/>
              </a:ext>
            </a:extLst>
          </p:cNvPr>
          <p:cNvSpPr txBox="1">
            <a:spLocks/>
          </p:cNvSpPr>
          <p:nvPr/>
        </p:nvSpPr>
        <p:spPr>
          <a:xfrm>
            <a:off x="6322829" y="3105660"/>
            <a:ext cx="2729023" cy="120084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500"/>
              <a:buFont typeface="Bigshot One"/>
              <a:buNone/>
              <a:defRPr sz="2500" b="0" i="0" u="none" strike="noStrike" cap="none">
                <a:solidFill>
                  <a:schemeClr val="lt1"/>
                </a:solidFill>
                <a:latin typeface="Bigshot One"/>
                <a:ea typeface="Bigshot One"/>
                <a:cs typeface="Bigshot One"/>
                <a:sym typeface="Bigshot One"/>
              </a:defRPr>
            </a:lvl1pPr>
            <a:lvl2pPr marR="0" lvl="1"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2pPr>
            <a:lvl3pPr marR="0" lvl="2"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3pPr>
            <a:lvl4pPr marR="0" lvl="3"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4pPr>
            <a:lvl5pPr marR="0" lvl="4"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5pPr>
            <a:lvl6pPr marR="0" lvl="5"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6pPr>
            <a:lvl7pPr marR="0" lvl="6"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7pPr>
            <a:lvl8pPr marR="0" lvl="7"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8pPr>
            <a:lvl9pPr marR="0" lvl="8"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9pPr>
          </a:lstStyle>
          <a:p>
            <a:pPr algn="l">
              <a:lnSpc>
                <a:spcPct val="150000"/>
              </a:lnSpc>
            </a:pPr>
            <a:r>
              <a:rPr lang="en-US" sz="1200">
                <a:latin typeface="Raleway" pitchFamily="2" charset="0"/>
              </a:rPr>
              <a:t>- Hải Phòng bán nguyên giá cao nhất tháng</a:t>
            </a:r>
          </a:p>
          <a:p>
            <a:pPr algn="l">
              <a:lnSpc>
                <a:spcPct val="150000"/>
              </a:lnSpc>
            </a:pPr>
            <a:r>
              <a:rPr lang="en-US" sz="1200">
                <a:latin typeface="Raleway" pitchFamily="2" charset="0"/>
              </a:rPr>
              <a:t>- VC tăng vọt về bán nguyên giá so với tháng trước</a:t>
            </a:r>
          </a:p>
        </p:txBody>
      </p:sp>
    </p:spTree>
    <p:extLst>
      <p:ext uri="{BB962C8B-B14F-4D97-AF65-F5344CB8AC3E}">
        <p14:creationId xmlns:p14="http://schemas.microsoft.com/office/powerpoint/2010/main" val="3385890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0-#ppt_w/2"/>
                                          </p:val>
                                        </p:tav>
                                        <p:tav tm="100000">
                                          <p:val>
                                            <p:strVal val="#ppt_x"/>
                                          </p:val>
                                        </p:tav>
                                      </p:tavLst>
                                    </p:anim>
                                    <p:anim calcmode="lin" valueType="num">
                                      <p:cBhvr additive="base">
                                        <p:cTn id="12"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0-#ppt_w/2"/>
                                          </p:val>
                                        </p:tav>
                                        <p:tav tm="100000">
                                          <p:val>
                                            <p:strVal val="#ppt_x"/>
                                          </p:val>
                                        </p:tav>
                                      </p:tavLst>
                                    </p:anim>
                                    <p:anim calcmode="lin" valueType="num">
                                      <p:cBhvr additive="base">
                                        <p:cTn id="18" dur="500" fill="hold"/>
                                        <p:tgtEl>
                                          <p:spTgt spid="12"/>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0-#ppt_w/2"/>
                                          </p:val>
                                        </p:tav>
                                        <p:tav tm="100000">
                                          <p:val>
                                            <p:strVal val="#ppt_x"/>
                                          </p:val>
                                        </p:tav>
                                      </p:tavLst>
                                    </p:anim>
                                    <p:anim calcmode="lin" valueType="num">
                                      <p:cBhvr additive="base">
                                        <p:cTn id="22"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71;p31">
            <a:extLst>
              <a:ext uri="{FF2B5EF4-FFF2-40B4-BE49-F238E27FC236}">
                <a16:creationId xmlns:a16="http://schemas.microsoft.com/office/drawing/2014/main" id="{B046C744-39CF-BB63-E48F-1E23AC511C1B}"/>
              </a:ext>
            </a:extLst>
          </p:cNvPr>
          <p:cNvSpPr txBox="1">
            <a:spLocks/>
          </p:cNvSpPr>
          <p:nvPr/>
        </p:nvSpPr>
        <p:spPr>
          <a:xfrm>
            <a:off x="5934647" y="-1031081"/>
            <a:ext cx="575310" cy="253916"/>
          </a:xfrm>
          <a:prstGeom prst="rect">
            <a:avLst/>
          </a:prstGeom>
          <a:noFill/>
          <a:ln>
            <a:noFill/>
          </a:ln>
        </p:spPr>
        <p:txBody>
          <a:bodyPr spcFirstLastPara="1" wrap="square" lIns="91425" tIns="45700" rIns="91425" bIns="45700" anchor="t" anchorCtr="0">
            <a:normAutofit fontScale="25000" lnSpcReduction="20000"/>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3500"/>
              <a:buFont typeface="Bigshot One"/>
              <a:buNone/>
              <a:defRPr sz="3500" b="0" i="0" u="none" strike="noStrike" cap="none">
                <a:solidFill>
                  <a:schemeClr val="lt1"/>
                </a:solidFill>
                <a:latin typeface="Bigshot One"/>
                <a:ea typeface="Bigshot One"/>
                <a:cs typeface="Bigshot One"/>
                <a:sym typeface="Bigshot One"/>
              </a:defRPr>
            </a:lvl1pPr>
            <a:lvl2pPr marR="0" lvl="1"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2pPr>
            <a:lvl3pPr marR="0" lvl="2"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3pPr>
            <a:lvl4pPr marR="0" lvl="3"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4pPr>
            <a:lvl5pPr marR="0" lvl="4"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5pPr>
            <a:lvl6pPr marR="0" lvl="5"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6pPr>
            <a:lvl7pPr marR="0" lvl="6"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7pPr>
            <a:lvl8pPr marR="0" lvl="7"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8pPr>
            <a:lvl9pPr marR="0" lvl="8"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9pPr>
          </a:lstStyle>
          <a:p>
            <a:pPr algn="l"/>
            <a:r>
              <a:rPr lang="en-US" sz="2400" u="sng">
                <a:latin typeface="Raleway" pitchFamily="2" charset="0"/>
              </a:rPr>
              <a:t>3</a:t>
            </a:r>
            <a:r>
              <a:rPr lang="vi-VN" sz="2400" u="sng">
                <a:latin typeface="Raleway" pitchFamily="2" charset="0"/>
              </a:rPr>
              <a:t>.</a:t>
            </a:r>
            <a:r>
              <a:rPr lang="en-US" sz="2400" u="sng">
                <a:latin typeface="Raleway" pitchFamily="2" charset="0"/>
              </a:rPr>
              <a:t>2 Trong ngày chạy KM</a:t>
            </a:r>
            <a:endParaRPr lang="vi-VN" sz="2400"/>
          </a:p>
        </p:txBody>
      </p:sp>
      <p:graphicFrame>
        <p:nvGraphicFramePr>
          <p:cNvPr id="4" name="Chart 3">
            <a:extLst>
              <a:ext uri="{FF2B5EF4-FFF2-40B4-BE49-F238E27FC236}">
                <a16:creationId xmlns:a16="http://schemas.microsoft.com/office/drawing/2014/main" id="{19926C37-8A0B-7134-3DDD-77A4A06A4B73}"/>
              </a:ext>
            </a:extLst>
          </p:cNvPr>
          <p:cNvGraphicFramePr>
            <a:graphicFrameLocks/>
          </p:cNvGraphicFramePr>
          <p:nvPr>
            <p:extLst>
              <p:ext uri="{D42A27DB-BD31-4B8C-83A1-F6EECF244321}">
                <p14:modId xmlns:p14="http://schemas.microsoft.com/office/powerpoint/2010/main" val="2947566332"/>
              </p:ext>
            </p:extLst>
          </p:nvPr>
        </p:nvGraphicFramePr>
        <p:xfrm>
          <a:off x="176918" y="907243"/>
          <a:ext cx="6767973" cy="4236257"/>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9F38E3CC-FBC2-9EBD-E43B-E4B763ED529F}"/>
              </a:ext>
            </a:extLst>
          </p:cNvPr>
          <p:cNvSpPr txBox="1"/>
          <p:nvPr/>
        </p:nvSpPr>
        <p:spPr>
          <a:xfrm>
            <a:off x="1188614" y="3833540"/>
            <a:ext cx="575310" cy="253916"/>
          </a:xfrm>
          <a:prstGeom prst="rect">
            <a:avLst/>
          </a:prstGeom>
          <a:noFill/>
        </p:spPr>
        <p:txBody>
          <a:bodyPr wrap="square" rtlCol="0">
            <a:spAutoFit/>
          </a:bodyPr>
          <a:lstStyle/>
          <a:p>
            <a:pPr algn="ctr"/>
            <a:r>
              <a:rPr lang="en-US" sz="1050" b="1">
                <a:solidFill>
                  <a:schemeClr val="accent1">
                    <a:lumMod val="75000"/>
                  </a:schemeClr>
                </a:solidFill>
              </a:rPr>
              <a:t>~1%</a:t>
            </a:r>
          </a:p>
        </p:txBody>
      </p:sp>
      <p:sp>
        <p:nvSpPr>
          <p:cNvPr id="6" name="TextBox 5">
            <a:extLst>
              <a:ext uri="{FF2B5EF4-FFF2-40B4-BE49-F238E27FC236}">
                <a16:creationId xmlns:a16="http://schemas.microsoft.com/office/drawing/2014/main" id="{A33D84F8-9D54-1A05-632F-18C12D269BEA}"/>
              </a:ext>
            </a:extLst>
          </p:cNvPr>
          <p:cNvSpPr txBox="1"/>
          <p:nvPr/>
        </p:nvSpPr>
        <p:spPr>
          <a:xfrm>
            <a:off x="1763924" y="3706582"/>
            <a:ext cx="575310" cy="253916"/>
          </a:xfrm>
          <a:prstGeom prst="rect">
            <a:avLst/>
          </a:prstGeom>
          <a:noFill/>
        </p:spPr>
        <p:txBody>
          <a:bodyPr wrap="square" rtlCol="0">
            <a:spAutoFit/>
          </a:bodyPr>
          <a:lstStyle/>
          <a:p>
            <a:pPr algn="ctr"/>
            <a:r>
              <a:rPr lang="en-US" sz="1050" b="1">
                <a:solidFill>
                  <a:schemeClr val="accent1">
                    <a:lumMod val="75000"/>
                  </a:schemeClr>
                </a:solidFill>
              </a:rPr>
              <a:t>~1%</a:t>
            </a:r>
          </a:p>
        </p:txBody>
      </p:sp>
      <p:sp>
        <p:nvSpPr>
          <p:cNvPr id="7" name="TextBox 6">
            <a:extLst>
              <a:ext uri="{FF2B5EF4-FFF2-40B4-BE49-F238E27FC236}">
                <a16:creationId xmlns:a16="http://schemas.microsoft.com/office/drawing/2014/main" id="{D0C46C8F-9148-27AE-E4F3-2C7492B857AD}"/>
              </a:ext>
            </a:extLst>
          </p:cNvPr>
          <p:cNvSpPr txBox="1"/>
          <p:nvPr/>
        </p:nvSpPr>
        <p:spPr>
          <a:xfrm>
            <a:off x="2339234" y="3897019"/>
            <a:ext cx="575310" cy="253916"/>
          </a:xfrm>
          <a:prstGeom prst="rect">
            <a:avLst/>
          </a:prstGeom>
          <a:noFill/>
        </p:spPr>
        <p:txBody>
          <a:bodyPr wrap="square" rtlCol="0">
            <a:spAutoFit/>
          </a:bodyPr>
          <a:lstStyle/>
          <a:p>
            <a:pPr algn="ctr"/>
            <a:r>
              <a:rPr lang="en-US" sz="1050" b="1">
                <a:solidFill>
                  <a:schemeClr val="accent1">
                    <a:lumMod val="75000"/>
                  </a:schemeClr>
                </a:solidFill>
              </a:rPr>
              <a:t>~1%</a:t>
            </a:r>
          </a:p>
        </p:txBody>
      </p:sp>
      <p:sp>
        <p:nvSpPr>
          <p:cNvPr id="8" name="TextBox 7">
            <a:extLst>
              <a:ext uri="{FF2B5EF4-FFF2-40B4-BE49-F238E27FC236}">
                <a16:creationId xmlns:a16="http://schemas.microsoft.com/office/drawing/2014/main" id="{FE30DEDB-B97B-70A0-E539-29AF7B5AB39D}"/>
              </a:ext>
            </a:extLst>
          </p:cNvPr>
          <p:cNvSpPr txBox="1"/>
          <p:nvPr/>
        </p:nvSpPr>
        <p:spPr>
          <a:xfrm>
            <a:off x="2703133" y="3161752"/>
            <a:ext cx="575310" cy="253916"/>
          </a:xfrm>
          <a:prstGeom prst="rect">
            <a:avLst/>
          </a:prstGeom>
          <a:noFill/>
        </p:spPr>
        <p:txBody>
          <a:bodyPr wrap="square" rtlCol="0">
            <a:spAutoFit/>
          </a:bodyPr>
          <a:lstStyle/>
          <a:p>
            <a:pPr algn="ctr"/>
            <a:r>
              <a:rPr lang="en-US" sz="1050" b="1">
                <a:solidFill>
                  <a:schemeClr val="accent1">
                    <a:lumMod val="75000"/>
                  </a:schemeClr>
                </a:solidFill>
              </a:rPr>
              <a:t>1%</a:t>
            </a:r>
          </a:p>
        </p:txBody>
      </p:sp>
      <p:sp>
        <p:nvSpPr>
          <p:cNvPr id="9" name="TextBox 8">
            <a:extLst>
              <a:ext uri="{FF2B5EF4-FFF2-40B4-BE49-F238E27FC236}">
                <a16:creationId xmlns:a16="http://schemas.microsoft.com/office/drawing/2014/main" id="{45BE8266-8BD3-5533-64AD-E84A6A24F7E4}"/>
              </a:ext>
            </a:extLst>
          </p:cNvPr>
          <p:cNvSpPr txBox="1"/>
          <p:nvPr/>
        </p:nvSpPr>
        <p:spPr>
          <a:xfrm>
            <a:off x="3185648" y="3851400"/>
            <a:ext cx="575310" cy="253916"/>
          </a:xfrm>
          <a:prstGeom prst="rect">
            <a:avLst/>
          </a:prstGeom>
          <a:noFill/>
        </p:spPr>
        <p:txBody>
          <a:bodyPr wrap="square" rtlCol="0">
            <a:spAutoFit/>
          </a:bodyPr>
          <a:lstStyle/>
          <a:p>
            <a:pPr algn="ctr"/>
            <a:r>
              <a:rPr lang="en-US" sz="1050" b="1">
                <a:solidFill>
                  <a:schemeClr val="accent1">
                    <a:lumMod val="75000"/>
                  </a:schemeClr>
                </a:solidFill>
              </a:rPr>
              <a:t>1%</a:t>
            </a:r>
          </a:p>
        </p:txBody>
      </p:sp>
      <p:sp>
        <p:nvSpPr>
          <p:cNvPr id="10" name="TextBox 9">
            <a:extLst>
              <a:ext uri="{FF2B5EF4-FFF2-40B4-BE49-F238E27FC236}">
                <a16:creationId xmlns:a16="http://schemas.microsoft.com/office/drawing/2014/main" id="{389210AC-9B9A-8BED-5A2A-13A5C463A7BE}"/>
              </a:ext>
            </a:extLst>
          </p:cNvPr>
          <p:cNvSpPr txBox="1"/>
          <p:nvPr/>
        </p:nvSpPr>
        <p:spPr>
          <a:xfrm>
            <a:off x="3575373" y="3288710"/>
            <a:ext cx="575310" cy="253916"/>
          </a:xfrm>
          <a:prstGeom prst="rect">
            <a:avLst/>
          </a:prstGeom>
          <a:noFill/>
        </p:spPr>
        <p:txBody>
          <a:bodyPr wrap="square" rtlCol="0">
            <a:spAutoFit/>
          </a:bodyPr>
          <a:lstStyle/>
          <a:p>
            <a:pPr algn="ctr"/>
            <a:r>
              <a:rPr lang="en-US" sz="1050" b="1">
                <a:solidFill>
                  <a:schemeClr val="accent1">
                    <a:lumMod val="75000"/>
                  </a:schemeClr>
                </a:solidFill>
              </a:rPr>
              <a:t>2%</a:t>
            </a:r>
          </a:p>
        </p:txBody>
      </p:sp>
      <p:sp>
        <p:nvSpPr>
          <p:cNvPr id="11" name="TextBox 10">
            <a:extLst>
              <a:ext uri="{FF2B5EF4-FFF2-40B4-BE49-F238E27FC236}">
                <a16:creationId xmlns:a16="http://schemas.microsoft.com/office/drawing/2014/main" id="{565D9FB5-90DB-755D-CB52-A4988CBDD00C}"/>
              </a:ext>
            </a:extLst>
          </p:cNvPr>
          <p:cNvSpPr txBox="1"/>
          <p:nvPr/>
        </p:nvSpPr>
        <p:spPr>
          <a:xfrm>
            <a:off x="4226090" y="3825182"/>
            <a:ext cx="575310" cy="253916"/>
          </a:xfrm>
          <a:prstGeom prst="rect">
            <a:avLst/>
          </a:prstGeom>
          <a:noFill/>
        </p:spPr>
        <p:txBody>
          <a:bodyPr wrap="square" rtlCol="0">
            <a:spAutoFit/>
          </a:bodyPr>
          <a:lstStyle/>
          <a:p>
            <a:pPr algn="ctr"/>
            <a:r>
              <a:rPr lang="en-US" sz="1050" b="1">
                <a:solidFill>
                  <a:schemeClr val="accent1">
                    <a:lumMod val="75000"/>
                  </a:schemeClr>
                </a:solidFill>
              </a:rPr>
              <a:t>2%</a:t>
            </a:r>
          </a:p>
        </p:txBody>
      </p:sp>
      <p:sp>
        <p:nvSpPr>
          <p:cNvPr id="12" name="TextBox 11">
            <a:extLst>
              <a:ext uri="{FF2B5EF4-FFF2-40B4-BE49-F238E27FC236}">
                <a16:creationId xmlns:a16="http://schemas.microsoft.com/office/drawing/2014/main" id="{BBF04C02-B099-0128-BA23-B60E5AB02333}"/>
              </a:ext>
            </a:extLst>
          </p:cNvPr>
          <p:cNvSpPr txBox="1"/>
          <p:nvPr/>
        </p:nvSpPr>
        <p:spPr>
          <a:xfrm>
            <a:off x="4692056" y="3161752"/>
            <a:ext cx="575310" cy="253916"/>
          </a:xfrm>
          <a:prstGeom prst="rect">
            <a:avLst/>
          </a:prstGeom>
          <a:noFill/>
        </p:spPr>
        <p:txBody>
          <a:bodyPr wrap="square" rtlCol="0">
            <a:spAutoFit/>
          </a:bodyPr>
          <a:lstStyle/>
          <a:p>
            <a:pPr algn="ctr"/>
            <a:r>
              <a:rPr lang="en-US" sz="1050" b="1">
                <a:solidFill>
                  <a:schemeClr val="accent1">
                    <a:lumMod val="75000"/>
                  </a:schemeClr>
                </a:solidFill>
              </a:rPr>
              <a:t>4%</a:t>
            </a:r>
          </a:p>
        </p:txBody>
      </p:sp>
      <p:sp>
        <p:nvSpPr>
          <p:cNvPr id="13" name="TextBox 12">
            <a:extLst>
              <a:ext uri="{FF2B5EF4-FFF2-40B4-BE49-F238E27FC236}">
                <a16:creationId xmlns:a16="http://schemas.microsoft.com/office/drawing/2014/main" id="{80BC4297-8FD3-3045-4050-06A85B83BEFE}"/>
              </a:ext>
            </a:extLst>
          </p:cNvPr>
          <p:cNvSpPr txBox="1"/>
          <p:nvPr/>
        </p:nvSpPr>
        <p:spPr>
          <a:xfrm>
            <a:off x="5148621" y="3596215"/>
            <a:ext cx="575310" cy="253916"/>
          </a:xfrm>
          <a:prstGeom prst="rect">
            <a:avLst/>
          </a:prstGeom>
          <a:noFill/>
        </p:spPr>
        <p:txBody>
          <a:bodyPr wrap="square" rtlCol="0">
            <a:spAutoFit/>
          </a:bodyPr>
          <a:lstStyle/>
          <a:p>
            <a:pPr algn="ctr"/>
            <a:r>
              <a:rPr lang="en-US" sz="1050" b="1">
                <a:solidFill>
                  <a:schemeClr val="accent1">
                    <a:lumMod val="75000"/>
                  </a:schemeClr>
                </a:solidFill>
              </a:rPr>
              <a:t>8%</a:t>
            </a:r>
          </a:p>
        </p:txBody>
      </p:sp>
      <p:sp>
        <p:nvSpPr>
          <p:cNvPr id="14" name="TextBox 13">
            <a:extLst>
              <a:ext uri="{FF2B5EF4-FFF2-40B4-BE49-F238E27FC236}">
                <a16:creationId xmlns:a16="http://schemas.microsoft.com/office/drawing/2014/main" id="{4D46DE78-5360-0416-B278-39E58BE4BCB0}"/>
              </a:ext>
            </a:extLst>
          </p:cNvPr>
          <p:cNvSpPr txBox="1"/>
          <p:nvPr/>
        </p:nvSpPr>
        <p:spPr>
          <a:xfrm>
            <a:off x="5644808" y="3028851"/>
            <a:ext cx="575310" cy="253916"/>
          </a:xfrm>
          <a:prstGeom prst="rect">
            <a:avLst/>
          </a:prstGeom>
          <a:noFill/>
        </p:spPr>
        <p:txBody>
          <a:bodyPr wrap="square" rtlCol="0">
            <a:spAutoFit/>
          </a:bodyPr>
          <a:lstStyle/>
          <a:p>
            <a:pPr algn="ctr"/>
            <a:r>
              <a:rPr lang="en-US" sz="1050" b="1">
                <a:solidFill>
                  <a:schemeClr val="accent1">
                    <a:lumMod val="75000"/>
                  </a:schemeClr>
                </a:solidFill>
              </a:rPr>
              <a:t>8%</a:t>
            </a:r>
          </a:p>
        </p:txBody>
      </p:sp>
      <p:sp>
        <p:nvSpPr>
          <p:cNvPr id="15" name="Google Shape;171;p31">
            <a:extLst>
              <a:ext uri="{FF2B5EF4-FFF2-40B4-BE49-F238E27FC236}">
                <a16:creationId xmlns:a16="http://schemas.microsoft.com/office/drawing/2014/main" id="{2617F062-4614-B262-6E1F-82D78EF841FD}"/>
              </a:ext>
            </a:extLst>
          </p:cNvPr>
          <p:cNvSpPr txBox="1">
            <a:spLocks/>
          </p:cNvSpPr>
          <p:nvPr/>
        </p:nvSpPr>
        <p:spPr>
          <a:xfrm>
            <a:off x="166215" y="350806"/>
            <a:ext cx="7704000" cy="57270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3500"/>
              <a:buFont typeface="Bigshot One"/>
              <a:buNone/>
              <a:defRPr sz="3500" b="0" i="0" u="none" strike="noStrike" cap="none">
                <a:solidFill>
                  <a:schemeClr val="lt1"/>
                </a:solidFill>
                <a:latin typeface="Bigshot One"/>
                <a:ea typeface="Bigshot One"/>
                <a:cs typeface="Bigshot One"/>
                <a:sym typeface="Bigshot One"/>
              </a:defRPr>
            </a:lvl1pPr>
            <a:lvl2pPr marR="0" lvl="1"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2pPr>
            <a:lvl3pPr marR="0" lvl="2"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3pPr>
            <a:lvl4pPr marR="0" lvl="3"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4pPr>
            <a:lvl5pPr marR="0" lvl="4"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5pPr>
            <a:lvl6pPr marR="0" lvl="5"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6pPr>
            <a:lvl7pPr marR="0" lvl="6"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7pPr>
            <a:lvl8pPr marR="0" lvl="7"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8pPr>
            <a:lvl9pPr marR="0" lvl="8"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9pPr>
          </a:lstStyle>
          <a:p>
            <a:pPr algn="l"/>
            <a:r>
              <a:rPr lang="en-US" sz="2400" u="sng">
                <a:latin typeface="Raleway" pitchFamily="2" charset="0"/>
              </a:rPr>
              <a:t>3</a:t>
            </a:r>
            <a:r>
              <a:rPr lang="vi-VN" sz="2400" u="sng">
                <a:latin typeface="Raleway" pitchFamily="2" charset="0"/>
              </a:rPr>
              <a:t>.</a:t>
            </a:r>
            <a:r>
              <a:rPr lang="en-US" sz="2400" u="sng">
                <a:latin typeface="Raleway" pitchFamily="2" charset="0"/>
              </a:rPr>
              <a:t>2. Trong ngày chạy KM</a:t>
            </a:r>
            <a:endParaRPr lang="vi-VN" sz="2400"/>
          </a:p>
        </p:txBody>
      </p:sp>
      <p:pic>
        <p:nvPicPr>
          <p:cNvPr id="16" name="Google Shape;164;p31">
            <a:extLst>
              <a:ext uri="{FF2B5EF4-FFF2-40B4-BE49-F238E27FC236}">
                <a16:creationId xmlns:a16="http://schemas.microsoft.com/office/drawing/2014/main" id="{F67D24C6-1592-DC61-6230-44CB1A1D1833}"/>
              </a:ext>
            </a:extLst>
          </p:cNvPr>
          <p:cNvPicPr preferRelativeResize="0"/>
          <p:nvPr/>
        </p:nvPicPr>
        <p:blipFill rotWithShape="1">
          <a:blip r:embed="rId3">
            <a:alphaModFix/>
          </a:blip>
          <a:srcRect/>
          <a:stretch/>
        </p:blipFill>
        <p:spPr>
          <a:xfrm>
            <a:off x="7172371" y="3507239"/>
            <a:ext cx="255333" cy="327155"/>
          </a:xfrm>
          <a:prstGeom prst="rect">
            <a:avLst/>
          </a:prstGeom>
          <a:noFill/>
          <a:ln>
            <a:noFill/>
          </a:ln>
          <a:effectLst>
            <a:outerShdw blurRad="50800" dist="50800" dir="5400000" algn="ctr" rotWithShape="0">
              <a:schemeClr val="dk1">
                <a:alpha val="14900"/>
              </a:schemeClr>
            </a:outerShdw>
            <a:reflection stA="50000" endA="300" endPos="55000" fadeDir="5400012" sy="-100000" algn="bl" rotWithShape="0"/>
          </a:effectLst>
        </p:spPr>
      </p:pic>
      <p:sp>
        <p:nvSpPr>
          <p:cNvPr id="17" name="Google Shape;167;p31">
            <a:extLst>
              <a:ext uri="{FF2B5EF4-FFF2-40B4-BE49-F238E27FC236}">
                <a16:creationId xmlns:a16="http://schemas.microsoft.com/office/drawing/2014/main" id="{B65994C9-C109-7833-D9A0-7EB446BA996E}"/>
              </a:ext>
            </a:extLst>
          </p:cNvPr>
          <p:cNvSpPr txBox="1">
            <a:spLocks/>
          </p:cNvSpPr>
          <p:nvPr/>
        </p:nvSpPr>
        <p:spPr>
          <a:xfrm>
            <a:off x="7308860" y="3721720"/>
            <a:ext cx="2081448" cy="120084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500"/>
              <a:buFont typeface="Bigshot One"/>
              <a:buNone/>
              <a:defRPr sz="2500" b="0" i="0" u="none" strike="noStrike" cap="none">
                <a:solidFill>
                  <a:schemeClr val="lt1"/>
                </a:solidFill>
                <a:latin typeface="Bigshot One"/>
                <a:ea typeface="Bigshot One"/>
                <a:cs typeface="Bigshot One"/>
                <a:sym typeface="Bigshot One"/>
              </a:defRPr>
            </a:lvl1pPr>
            <a:lvl2pPr marR="0" lvl="1"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2pPr>
            <a:lvl3pPr marR="0" lvl="2"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3pPr>
            <a:lvl4pPr marR="0" lvl="3"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4pPr>
            <a:lvl5pPr marR="0" lvl="4"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5pPr>
            <a:lvl6pPr marR="0" lvl="5"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6pPr>
            <a:lvl7pPr marR="0" lvl="6"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7pPr>
            <a:lvl8pPr marR="0" lvl="7"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8pPr>
            <a:lvl9pPr marR="0" lvl="8"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9pPr>
          </a:lstStyle>
          <a:p>
            <a:pPr algn="l">
              <a:lnSpc>
                <a:spcPct val="150000"/>
              </a:lnSpc>
            </a:pPr>
            <a:r>
              <a:rPr lang="en-US" sz="1200">
                <a:latin typeface="Raleway" pitchFamily="2" charset="0"/>
              </a:rPr>
              <a:t>Một trường hợp bán nguyên giá trong ngày CTKM là vì bán cho KH nước ngoài</a:t>
            </a:r>
          </a:p>
        </p:txBody>
      </p:sp>
    </p:spTree>
    <p:extLst>
      <p:ext uri="{BB962C8B-B14F-4D97-AF65-F5344CB8AC3E}">
        <p14:creationId xmlns:p14="http://schemas.microsoft.com/office/powerpoint/2010/main" val="1396959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0-#ppt_w/2"/>
                                          </p:val>
                                        </p:tav>
                                        <p:tav tm="100000">
                                          <p:val>
                                            <p:strVal val="#ppt_x"/>
                                          </p:val>
                                        </p:tav>
                                      </p:tavLst>
                                    </p:anim>
                                    <p:anim calcmode="lin" valueType="num">
                                      <p:cBhvr additive="base">
                                        <p:cTn id="12"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a:extLst>
              <a:ext uri="{FF2B5EF4-FFF2-40B4-BE49-F238E27FC236}">
                <a16:creationId xmlns:a16="http://schemas.microsoft.com/office/drawing/2014/main" id="{A8042019-3E8C-0529-267E-893309A623C8}"/>
              </a:ext>
            </a:extLst>
          </p:cNvPr>
          <p:cNvGraphicFramePr>
            <a:graphicFrameLocks/>
          </p:cNvGraphicFramePr>
          <p:nvPr>
            <p:extLst>
              <p:ext uri="{D42A27DB-BD31-4B8C-83A1-F6EECF244321}">
                <p14:modId xmlns:p14="http://schemas.microsoft.com/office/powerpoint/2010/main" val="787288195"/>
              </p:ext>
            </p:extLst>
          </p:nvPr>
        </p:nvGraphicFramePr>
        <p:xfrm>
          <a:off x="166215" y="1572232"/>
          <a:ext cx="5996763" cy="3442734"/>
        </p:xfrm>
        <a:graphic>
          <a:graphicData uri="http://schemas.openxmlformats.org/drawingml/2006/chart">
            <c:chart xmlns:c="http://schemas.openxmlformats.org/drawingml/2006/chart" xmlns:r="http://schemas.openxmlformats.org/officeDocument/2006/relationships" r:id="rId2"/>
          </a:graphicData>
        </a:graphic>
      </p:graphicFrame>
      <p:sp>
        <p:nvSpPr>
          <p:cNvPr id="2" name="Google Shape;171;p31">
            <a:extLst>
              <a:ext uri="{FF2B5EF4-FFF2-40B4-BE49-F238E27FC236}">
                <a16:creationId xmlns:a16="http://schemas.microsoft.com/office/drawing/2014/main" id="{DA84BB4A-1263-9F86-33B2-9D4D860A3B58}"/>
              </a:ext>
            </a:extLst>
          </p:cNvPr>
          <p:cNvSpPr txBox="1">
            <a:spLocks/>
          </p:cNvSpPr>
          <p:nvPr/>
        </p:nvSpPr>
        <p:spPr>
          <a:xfrm>
            <a:off x="166215" y="350806"/>
            <a:ext cx="7704000" cy="57270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3500"/>
              <a:buFont typeface="Bigshot One"/>
              <a:buNone/>
              <a:defRPr sz="3500" b="0" i="0" u="none" strike="noStrike" cap="none">
                <a:solidFill>
                  <a:schemeClr val="lt1"/>
                </a:solidFill>
                <a:latin typeface="Bigshot One"/>
                <a:ea typeface="Bigshot One"/>
                <a:cs typeface="Bigshot One"/>
                <a:sym typeface="Bigshot One"/>
              </a:defRPr>
            </a:lvl1pPr>
            <a:lvl2pPr marR="0" lvl="1"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2pPr>
            <a:lvl3pPr marR="0" lvl="2"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3pPr>
            <a:lvl4pPr marR="0" lvl="3"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4pPr>
            <a:lvl5pPr marR="0" lvl="4"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5pPr>
            <a:lvl6pPr marR="0" lvl="5"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6pPr>
            <a:lvl7pPr marR="0" lvl="6"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7pPr>
            <a:lvl8pPr marR="0" lvl="7"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8pPr>
            <a:lvl9pPr marR="0" lvl="8"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9pPr>
          </a:lstStyle>
          <a:p>
            <a:pPr algn="l"/>
            <a:r>
              <a:rPr lang="en-US" sz="2400" u="sng">
                <a:latin typeface="Raleway" pitchFamily="2" charset="0"/>
              </a:rPr>
              <a:t>3</a:t>
            </a:r>
            <a:r>
              <a:rPr lang="vi-VN" sz="2400" u="sng">
                <a:latin typeface="Raleway" pitchFamily="2" charset="0"/>
              </a:rPr>
              <a:t>.</a:t>
            </a:r>
            <a:r>
              <a:rPr lang="en-US" sz="2400" u="sng">
                <a:latin typeface="Raleway" pitchFamily="2" charset="0"/>
              </a:rPr>
              <a:t>2.1 Trong ngày chạy KM Tháng tri ân 1 triệu tin yêu</a:t>
            </a:r>
            <a:endParaRPr lang="vi-VN" sz="2400"/>
          </a:p>
        </p:txBody>
      </p:sp>
      <p:pic>
        <p:nvPicPr>
          <p:cNvPr id="4" name="Google Shape;164;p31">
            <a:extLst>
              <a:ext uri="{FF2B5EF4-FFF2-40B4-BE49-F238E27FC236}">
                <a16:creationId xmlns:a16="http://schemas.microsoft.com/office/drawing/2014/main" id="{91EBBAA9-9AB0-7188-FF4A-39277AA02E75}"/>
              </a:ext>
            </a:extLst>
          </p:cNvPr>
          <p:cNvPicPr preferRelativeResize="0"/>
          <p:nvPr/>
        </p:nvPicPr>
        <p:blipFill rotWithShape="1">
          <a:blip r:embed="rId3">
            <a:alphaModFix/>
          </a:blip>
          <a:srcRect/>
          <a:stretch/>
        </p:blipFill>
        <p:spPr>
          <a:xfrm>
            <a:off x="6057014" y="3856078"/>
            <a:ext cx="146765" cy="327155"/>
          </a:xfrm>
          <a:prstGeom prst="rect">
            <a:avLst/>
          </a:prstGeom>
          <a:noFill/>
          <a:ln>
            <a:noFill/>
          </a:ln>
          <a:effectLst>
            <a:outerShdw blurRad="50800" dist="50800" dir="5400000" algn="ctr" rotWithShape="0">
              <a:schemeClr val="dk1">
                <a:alpha val="14900"/>
              </a:schemeClr>
            </a:outerShdw>
            <a:reflection stA="50000" endA="300" endPos="55000" fadeDir="5400012" sy="-100000" algn="bl" rotWithShape="0"/>
          </a:effectLst>
        </p:spPr>
      </p:pic>
      <p:sp>
        <p:nvSpPr>
          <p:cNvPr id="5" name="Google Shape;167;p31">
            <a:extLst>
              <a:ext uri="{FF2B5EF4-FFF2-40B4-BE49-F238E27FC236}">
                <a16:creationId xmlns:a16="http://schemas.microsoft.com/office/drawing/2014/main" id="{6F20D8F0-94FA-67D3-2A15-D9480A58292F}"/>
              </a:ext>
            </a:extLst>
          </p:cNvPr>
          <p:cNvSpPr txBox="1">
            <a:spLocks/>
          </p:cNvSpPr>
          <p:nvPr/>
        </p:nvSpPr>
        <p:spPr>
          <a:xfrm>
            <a:off x="6336760" y="3790008"/>
            <a:ext cx="2938526" cy="45929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500"/>
              <a:buFont typeface="Bigshot One"/>
              <a:buNone/>
              <a:defRPr sz="2500" b="0" i="0" u="none" strike="noStrike" cap="none">
                <a:solidFill>
                  <a:schemeClr val="lt1"/>
                </a:solidFill>
                <a:latin typeface="Bigshot One"/>
                <a:ea typeface="Bigshot One"/>
                <a:cs typeface="Bigshot One"/>
                <a:sym typeface="Bigshot One"/>
              </a:defRPr>
            </a:lvl1pPr>
            <a:lvl2pPr marR="0" lvl="1"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2pPr>
            <a:lvl3pPr marR="0" lvl="2"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3pPr>
            <a:lvl4pPr marR="0" lvl="3"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4pPr>
            <a:lvl5pPr marR="0" lvl="4"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5pPr>
            <a:lvl6pPr marR="0" lvl="5"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6pPr>
            <a:lvl7pPr marR="0" lvl="6"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7pPr>
            <a:lvl8pPr marR="0" lvl="7"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8pPr>
            <a:lvl9pPr marR="0" lvl="8"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9pPr>
          </a:lstStyle>
          <a:p>
            <a:pPr algn="l">
              <a:lnSpc>
                <a:spcPct val="150000"/>
              </a:lnSpc>
            </a:pPr>
            <a:r>
              <a:rPr lang="en-US" sz="1200">
                <a:latin typeface="Raleway" pitchFamily="2" charset="0"/>
              </a:rPr>
              <a:t>Tổng DS trong tháng tri ân là 1 tỷ 564tr</a:t>
            </a:r>
          </a:p>
        </p:txBody>
      </p:sp>
      <p:sp>
        <p:nvSpPr>
          <p:cNvPr id="10" name="TextBox 4">
            <a:extLst>
              <a:ext uri="{FF2B5EF4-FFF2-40B4-BE49-F238E27FC236}">
                <a16:creationId xmlns:a16="http://schemas.microsoft.com/office/drawing/2014/main" id="{CBBCFE0C-CF8A-2A5D-41BA-7AAF6C71A8F5}"/>
              </a:ext>
            </a:extLst>
          </p:cNvPr>
          <p:cNvSpPr txBox="1"/>
          <p:nvPr/>
        </p:nvSpPr>
        <p:spPr>
          <a:xfrm>
            <a:off x="4830150" y="2661531"/>
            <a:ext cx="575310" cy="253916"/>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050" b="1">
                <a:solidFill>
                  <a:schemeClr val="accent1">
                    <a:lumMod val="75000"/>
                  </a:schemeClr>
                </a:solidFill>
              </a:rPr>
              <a:t>11%</a:t>
            </a:r>
          </a:p>
        </p:txBody>
      </p:sp>
      <p:pic>
        <p:nvPicPr>
          <p:cNvPr id="12" name="Google Shape;164;p31">
            <a:extLst>
              <a:ext uri="{FF2B5EF4-FFF2-40B4-BE49-F238E27FC236}">
                <a16:creationId xmlns:a16="http://schemas.microsoft.com/office/drawing/2014/main" id="{545A152B-C906-042D-5ED0-2CB67D2B14CA}"/>
              </a:ext>
            </a:extLst>
          </p:cNvPr>
          <p:cNvPicPr preferRelativeResize="0"/>
          <p:nvPr/>
        </p:nvPicPr>
        <p:blipFill rotWithShape="1">
          <a:blip r:embed="rId3">
            <a:alphaModFix/>
          </a:blip>
          <a:srcRect/>
          <a:stretch/>
        </p:blipFill>
        <p:spPr>
          <a:xfrm>
            <a:off x="6057014" y="4435522"/>
            <a:ext cx="146765" cy="327155"/>
          </a:xfrm>
          <a:prstGeom prst="rect">
            <a:avLst/>
          </a:prstGeom>
          <a:noFill/>
          <a:ln>
            <a:noFill/>
          </a:ln>
          <a:effectLst>
            <a:outerShdw blurRad="50800" dist="50800" dir="5400000" algn="ctr" rotWithShape="0">
              <a:schemeClr val="dk1">
                <a:alpha val="14900"/>
              </a:schemeClr>
            </a:outerShdw>
            <a:reflection stA="50000" endA="300" endPos="55000" fadeDir="5400012" sy="-100000" algn="bl" rotWithShape="0"/>
          </a:effectLst>
        </p:spPr>
      </p:pic>
      <p:sp>
        <p:nvSpPr>
          <p:cNvPr id="13" name="Google Shape;167;p31">
            <a:extLst>
              <a:ext uri="{FF2B5EF4-FFF2-40B4-BE49-F238E27FC236}">
                <a16:creationId xmlns:a16="http://schemas.microsoft.com/office/drawing/2014/main" id="{759B788C-5FBE-E1E9-1E1B-1BBE91434F47}"/>
              </a:ext>
            </a:extLst>
          </p:cNvPr>
          <p:cNvSpPr txBox="1">
            <a:spLocks/>
          </p:cNvSpPr>
          <p:nvPr/>
        </p:nvSpPr>
        <p:spPr>
          <a:xfrm>
            <a:off x="6336760" y="4435522"/>
            <a:ext cx="2938526" cy="45929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500"/>
              <a:buFont typeface="Bigshot One"/>
              <a:buNone/>
              <a:defRPr sz="2500" b="0" i="0" u="none" strike="noStrike" cap="none">
                <a:solidFill>
                  <a:schemeClr val="lt1"/>
                </a:solidFill>
                <a:latin typeface="Bigshot One"/>
                <a:ea typeface="Bigshot One"/>
                <a:cs typeface="Bigshot One"/>
                <a:sym typeface="Bigshot One"/>
              </a:defRPr>
            </a:lvl1pPr>
            <a:lvl2pPr marR="0" lvl="1"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2pPr>
            <a:lvl3pPr marR="0" lvl="2"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3pPr>
            <a:lvl4pPr marR="0" lvl="3"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4pPr>
            <a:lvl5pPr marR="0" lvl="4"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5pPr>
            <a:lvl6pPr marR="0" lvl="5"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6pPr>
            <a:lvl7pPr marR="0" lvl="6"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7pPr>
            <a:lvl8pPr marR="0" lvl="7"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8pPr>
            <a:lvl9pPr marR="0" lvl="8"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9pPr>
          </a:lstStyle>
          <a:p>
            <a:pPr algn="l">
              <a:lnSpc>
                <a:spcPct val="150000"/>
              </a:lnSpc>
            </a:pPr>
            <a:r>
              <a:rPr lang="en-US" sz="1200">
                <a:latin typeface="Raleway" pitchFamily="2" charset="0"/>
              </a:rPr>
              <a:t>Bán nguyên giá là trg hợp VC bán cho khách nước ngoài -&gt; Bán ko đúng ctr</a:t>
            </a:r>
          </a:p>
          <a:p>
            <a:pPr algn="l">
              <a:lnSpc>
                <a:spcPct val="150000"/>
              </a:lnSpc>
            </a:pPr>
            <a:endParaRPr lang="en-US" sz="1200">
              <a:latin typeface="Raleway" pitchFamily="2" charset="0"/>
            </a:endParaRPr>
          </a:p>
        </p:txBody>
      </p:sp>
      <p:sp>
        <p:nvSpPr>
          <p:cNvPr id="16" name="TextBox 4">
            <a:extLst>
              <a:ext uri="{FF2B5EF4-FFF2-40B4-BE49-F238E27FC236}">
                <a16:creationId xmlns:a16="http://schemas.microsoft.com/office/drawing/2014/main" id="{1D50E996-5ECB-E47F-5D5A-F5DCC1C7B2C8}"/>
              </a:ext>
            </a:extLst>
          </p:cNvPr>
          <p:cNvSpPr txBox="1"/>
          <p:nvPr/>
        </p:nvSpPr>
        <p:spPr>
          <a:xfrm>
            <a:off x="4372950" y="3079025"/>
            <a:ext cx="575310" cy="253916"/>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050" b="1">
                <a:solidFill>
                  <a:schemeClr val="accent1">
                    <a:lumMod val="75000"/>
                  </a:schemeClr>
                </a:solidFill>
              </a:rPr>
              <a:t>5%</a:t>
            </a:r>
          </a:p>
        </p:txBody>
      </p:sp>
      <p:sp>
        <p:nvSpPr>
          <p:cNvPr id="17" name="TextBox 4">
            <a:extLst>
              <a:ext uri="{FF2B5EF4-FFF2-40B4-BE49-F238E27FC236}">
                <a16:creationId xmlns:a16="http://schemas.microsoft.com/office/drawing/2014/main" id="{57B4C2EA-185C-159F-17CB-8E58861B55E5}"/>
              </a:ext>
            </a:extLst>
          </p:cNvPr>
          <p:cNvSpPr txBox="1"/>
          <p:nvPr/>
        </p:nvSpPr>
        <p:spPr>
          <a:xfrm>
            <a:off x="3890941" y="2661531"/>
            <a:ext cx="575310" cy="253916"/>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050" b="1">
                <a:solidFill>
                  <a:schemeClr val="accent1">
                    <a:lumMod val="75000"/>
                  </a:schemeClr>
                </a:solidFill>
              </a:rPr>
              <a:t>3%</a:t>
            </a:r>
          </a:p>
        </p:txBody>
      </p:sp>
      <p:sp>
        <p:nvSpPr>
          <p:cNvPr id="18" name="TextBox 4">
            <a:extLst>
              <a:ext uri="{FF2B5EF4-FFF2-40B4-BE49-F238E27FC236}">
                <a16:creationId xmlns:a16="http://schemas.microsoft.com/office/drawing/2014/main" id="{5A1913E8-7FC7-A08A-9D3F-D1935FC066FF}"/>
              </a:ext>
            </a:extLst>
          </p:cNvPr>
          <p:cNvSpPr txBox="1"/>
          <p:nvPr/>
        </p:nvSpPr>
        <p:spPr>
          <a:xfrm>
            <a:off x="3425760" y="3396287"/>
            <a:ext cx="575310" cy="253916"/>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050" b="1">
                <a:solidFill>
                  <a:schemeClr val="accent1">
                    <a:lumMod val="75000"/>
                  </a:schemeClr>
                </a:solidFill>
              </a:rPr>
              <a:t>3%</a:t>
            </a:r>
          </a:p>
        </p:txBody>
      </p:sp>
      <p:sp>
        <p:nvSpPr>
          <p:cNvPr id="19" name="TextBox 4">
            <a:extLst>
              <a:ext uri="{FF2B5EF4-FFF2-40B4-BE49-F238E27FC236}">
                <a16:creationId xmlns:a16="http://schemas.microsoft.com/office/drawing/2014/main" id="{7DA93B1D-6668-CDFA-A8AF-BCEAD2AA3CC4}"/>
              </a:ext>
            </a:extLst>
          </p:cNvPr>
          <p:cNvSpPr txBox="1"/>
          <p:nvPr/>
        </p:nvSpPr>
        <p:spPr>
          <a:xfrm>
            <a:off x="2955608" y="3017491"/>
            <a:ext cx="575310" cy="253916"/>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050" b="1">
                <a:solidFill>
                  <a:schemeClr val="accent1">
                    <a:lumMod val="75000"/>
                  </a:schemeClr>
                </a:solidFill>
              </a:rPr>
              <a:t>1%</a:t>
            </a:r>
          </a:p>
        </p:txBody>
      </p:sp>
      <p:sp>
        <p:nvSpPr>
          <p:cNvPr id="20" name="TextBox 4">
            <a:extLst>
              <a:ext uri="{FF2B5EF4-FFF2-40B4-BE49-F238E27FC236}">
                <a16:creationId xmlns:a16="http://schemas.microsoft.com/office/drawing/2014/main" id="{36A56103-FC57-AED0-1530-487A60C58424}"/>
              </a:ext>
            </a:extLst>
          </p:cNvPr>
          <p:cNvSpPr txBox="1"/>
          <p:nvPr/>
        </p:nvSpPr>
        <p:spPr>
          <a:xfrm>
            <a:off x="2380298" y="3396287"/>
            <a:ext cx="575310" cy="253916"/>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050" b="1">
                <a:solidFill>
                  <a:schemeClr val="accent1">
                    <a:lumMod val="75000"/>
                  </a:schemeClr>
                </a:solidFill>
              </a:rPr>
              <a:t>0%</a:t>
            </a:r>
          </a:p>
        </p:txBody>
      </p:sp>
      <p:sp>
        <p:nvSpPr>
          <p:cNvPr id="21" name="TextBox 4">
            <a:extLst>
              <a:ext uri="{FF2B5EF4-FFF2-40B4-BE49-F238E27FC236}">
                <a16:creationId xmlns:a16="http://schemas.microsoft.com/office/drawing/2014/main" id="{3F0639B5-5405-8688-7871-916DE41AC238}"/>
              </a:ext>
            </a:extLst>
          </p:cNvPr>
          <p:cNvSpPr txBox="1"/>
          <p:nvPr/>
        </p:nvSpPr>
        <p:spPr>
          <a:xfrm>
            <a:off x="1872572" y="3046342"/>
            <a:ext cx="575310" cy="253916"/>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050" b="1">
                <a:solidFill>
                  <a:schemeClr val="accent1">
                    <a:lumMod val="75000"/>
                  </a:schemeClr>
                </a:solidFill>
              </a:rPr>
              <a:t>0%</a:t>
            </a:r>
          </a:p>
        </p:txBody>
      </p:sp>
      <p:sp>
        <p:nvSpPr>
          <p:cNvPr id="22" name="TextBox 4">
            <a:extLst>
              <a:ext uri="{FF2B5EF4-FFF2-40B4-BE49-F238E27FC236}">
                <a16:creationId xmlns:a16="http://schemas.microsoft.com/office/drawing/2014/main" id="{A6A26377-62CC-9609-3543-87DC3E0A2ACE}"/>
              </a:ext>
            </a:extLst>
          </p:cNvPr>
          <p:cNvSpPr txBox="1"/>
          <p:nvPr/>
        </p:nvSpPr>
        <p:spPr>
          <a:xfrm>
            <a:off x="1334836" y="3377781"/>
            <a:ext cx="575310" cy="253916"/>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050" b="1">
                <a:solidFill>
                  <a:schemeClr val="accent1">
                    <a:lumMod val="75000"/>
                  </a:schemeClr>
                </a:solidFill>
              </a:rPr>
              <a:t>0%</a:t>
            </a:r>
          </a:p>
        </p:txBody>
      </p:sp>
    </p:spTree>
    <p:extLst>
      <p:ext uri="{BB962C8B-B14F-4D97-AF65-F5344CB8AC3E}">
        <p14:creationId xmlns:p14="http://schemas.microsoft.com/office/powerpoint/2010/main" val="2671617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0-#ppt_w/2"/>
                                          </p:val>
                                        </p:tav>
                                        <p:tav tm="100000">
                                          <p:val>
                                            <p:strVal val="#ppt_x"/>
                                          </p:val>
                                        </p:tav>
                                      </p:tavLst>
                                    </p:anim>
                                    <p:anim calcmode="lin" valueType="num">
                                      <p:cBhvr additive="base">
                                        <p:cTn id="18" dur="500" fill="hold"/>
                                        <p:tgtEl>
                                          <p:spTgt spid="12"/>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0-#ppt_w/2"/>
                                          </p:val>
                                        </p:tav>
                                        <p:tav tm="100000">
                                          <p:val>
                                            <p:strVal val="#ppt_x"/>
                                          </p:val>
                                        </p:tav>
                                      </p:tavLst>
                                    </p:anim>
                                    <p:anim calcmode="lin" valueType="num">
                                      <p:cBhvr additive="base">
                                        <p:cTn id="22"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71;p31">
            <a:extLst>
              <a:ext uri="{FF2B5EF4-FFF2-40B4-BE49-F238E27FC236}">
                <a16:creationId xmlns:a16="http://schemas.microsoft.com/office/drawing/2014/main" id="{DA84BB4A-1263-9F86-33B2-9D4D860A3B58}"/>
              </a:ext>
            </a:extLst>
          </p:cNvPr>
          <p:cNvSpPr txBox="1">
            <a:spLocks/>
          </p:cNvSpPr>
          <p:nvPr/>
        </p:nvSpPr>
        <p:spPr>
          <a:xfrm>
            <a:off x="306256" y="195227"/>
            <a:ext cx="4414600" cy="253916"/>
          </a:xfrm>
          <a:prstGeom prst="rect">
            <a:avLst/>
          </a:prstGeom>
          <a:noFill/>
          <a:ln>
            <a:noFill/>
          </a:ln>
        </p:spPr>
        <p:txBody>
          <a:bodyPr spcFirstLastPara="1" wrap="square" lIns="91425" tIns="45700" rIns="91425" bIns="45700" anchor="t" anchorCtr="0">
            <a:normAutofit fontScale="62500" lnSpcReduction="20000"/>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3500"/>
              <a:buFont typeface="Bigshot One"/>
              <a:buNone/>
              <a:defRPr sz="3500" b="0" i="0" u="none" strike="noStrike" cap="none">
                <a:solidFill>
                  <a:schemeClr val="lt1"/>
                </a:solidFill>
                <a:latin typeface="Bigshot One"/>
                <a:ea typeface="Bigshot One"/>
                <a:cs typeface="Bigshot One"/>
                <a:sym typeface="Bigshot One"/>
              </a:defRPr>
            </a:lvl1pPr>
            <a:lvl2pPr marR="0" lvl="1"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2pPr>
            <a:lvl3pPr marR="0" lvl="2"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3pPr>
            <a:lvl4pPr marR="0" lvl="3"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4pPr>
            <a:lvl5pPr marR="0" lvl="4"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5pPr>
            <a:lvl6pPr marR="0" lvl="5"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6pPr>
            <a:lvl7pPr marR="0" lvl="6"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7pPr>
            <a:lvl8pPr marR="0" lvl="7"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8pPr>
            <a:lvl9pPr marR="0" lvl="8"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9pPr>
          </a:lstStyle>
          <a:p>
            <a:pPr algn="l"/>
            <a:r>
              <a:rPr lang="en-US" sz="2400" u="sng">
                <a:latin typeface="Raleway" pitchFamily="2" charset="0"/>
              </a:rPr>
              <a:t>3</a:t>
            </a:r>
            <a:r>
              <a:rPr lang="vi-VN" sz="2400" u="sng">
                <a:latin typeface="Raleway" pitchFamily="2" charset="0"/>
              </a:rPr>
              <a:t>.</a:t>
            </a:r>
            <a:r>
              <a:rPr lang="en-US" sz="2400" u="sng">
                <a:latin typeface="Raleway" pitchFamily="2" charset="0"/>
              </a:rPr>
              <a:t>2.1 Trong ngày chạy Tháng tri ân 1 triệu tin yêu</a:t>
            </a:r>
            <a:endParaRPr lang="vi-VN" sz="2400"/>
          </a:p>
        </p:txBody>
      </p:sp>
      <p:pic>
        <p:nvPicPr>
          <p:cNvPr id="12" name="Google Shape;164;p31">
            <a:extLst>
              <a:ext uri="{FF2B5EF4-FFF2-40B4-BE49-F238E27FC236}">
                <a16:creationId xmlns:a16="http://schemas.microsoft.com/office/drawing/2014/main" id="{545A152B-C906-042D-5ED0-2CB67D2B14CA}"/>
              </a:ext>
            </a:extLst>
          </p:cNvPr>
          <p:cNvPicPr preferRelativeResize="0"/>
          <p:nvPr/>
        </p:nvPicPr>
        <p:blipFill rotWithShape="1">
          <a:blip r:embed="rId2">
            <a:alphaModFix/>
          </a:blip>
          <a:srcRect/>
          <a:stretch/>
        </p:blipFill>
        <p:spPr>
          <a:xfrm>
            <a:off x="306256" y="4121117"/>
            <a:ext cx="347544" cy="327155"/>
          </a:xfrm>
          <a:prstGeom prst="rect">
            <a:avLst/>
          </a:prstGeom>
          <a:noFill/>
          <a:ln>
            <a:noFill/>
          </a:ln>
          <a:effectLst>
            <a:outerShdw blurRad="50800" dist="50800" dir="5400000" algn="ctr" rotWithShape="0">
              <a:schemeClr val="dk1">
                <a:alpha val="14900"/>
              </a:schemeClr>
            </a:outerShdw>
            <a:reflection stA="50000" endA="300" endPos="55000" fadeDir="5400012" sy="-100000" algn="bl" rotWithShape="0"/>
          </a:effectLst>
        </p:spPr>
      </p:pic>
      <p:sp>
        <p:nvSpPr>
          <p:cNvPr id="13" name="Google Shape;167;p31">
            <a:extLst>
              <a:ext uri="{FF2B5EF4-FFF2-40B4-BE49-F238E27FC236}">
                <a16:creationId xmlns:a16="http://schemas.microsoft.com/office/drawing/2014/main" id="{759B788C-5FBE-E1E9-1E1B-1BBE91434F47}"/>
              </a:ext>
            </a:extLst>
          </p:cNvPr>
          <p:cNvSpPr txBox="1">
            <a:spLocks/>
          </p:cNvSpPr>
          <p:nvPr/>
        </p:nvSpPr>
        <p:spPr>
          <a:xfrm>
            <a:off x="653800" y="3734425"/>
            <a:ext cx="8284637" cy="97778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500"/>
              <a:buFont typeface="Bigshot One"/>
              <a:buNone/>
              <a:defRPr sz="2500" b="0" i="0" u="none" strike="noStrike" cap="none">
                <a:solidFill>
                  <a:schemeClr val="lt1"/>
                </a:solidFill>
                <a:latin typeface="Bigshot One"/>
                <a:ea typeface="Bigshot One"/>
                <a:cs typeface="Bigshot One"/>
                <a:sym typeface="Bigshot One"/>
              </a:defRPr>
            </a:lvl1pPr>
            <a:lvl2pPr marR="0" lvl="1"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2pPr>
            <a:lvl3pPr marR="0" lvl="2"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3pPr>
            <a:lvl4pPr marR="0" lvl="3"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4pPr>
            <a:lvl5pPr marR="0" lvl="4"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5pPr>
            <a:lvl6pPr marR="0" lvl="5"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6pPr>
            <a:lvl7pPr marR="0" lvl="6"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7pPr>
            <a:lvl8pPr marR="0" lvl="7"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8pPr>
            <a:lvl9pPr marR="0" lvl="8"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9pPr>
          </a:lstStyle>
          <a:p>
            <a:pPr algn="l">
              <a:lnSpc>
                <a:spcPct val="150000"/>
              </a:lnSpc>
            </a:pPr>
            <a:endParaRPr lang="en-US" sz="1200">
              <a:latin typeface="Raleway" pitchFamily="2" charset="0"/>
            </a:endParaRPr>
          </a:p>
          <a:p>
            <a:pPr algn="l">
              <a:lnSpc>
                <a:spcPct val="150000"/>
              </a:lnSpc>
            </a:pPr>
            <a:r>
              <a:rPr lang="en-US" sz="1200">
                <a:latin typeface="Raleway" pitchFamily="2" charset="0"/>
              </a:rPr>
              <a:t>- Vì đặc thù hàng quà tặng còn lại là các mẫu cao tiền nên ctr mua 1 tặng 1 dồn cho VC và TTP.</a:t>
            </a:r>
          </a:p>
          <a:p>
            <a:pPr algn="l">
              <a:lnSpc>
                <a:spcPct val="150000"/>
              </a:lnSpc>
            </a:pPr>
            <a:r>
              <a:rPr lang="en-US" sz="1200">
                <a:latin typeface="Raleway" pitchFamily="2" charset="0"/>
              </a:rPr>
              <a:t>- Có 3 hóa đơn bán theo mua 1 tặng 1 và nằm ở các mức 5,6,7 (từ 30 tr – 80 tr), tặng được 3 ĐH Tissot. </a:t>
            </a:r>
          </a:p>
          <a:p>
            <a:pPr algn="l">
              <a:lnSpc>
                <a:spcPct val="150000"/>
              </a:lnSpc>
            </a:pPr>
            <a:r>
              <a:rPr lang="en-US" sz="1200">
                <a:latin typeface="Raleway" pitchFamily="2" charset="0"/>
              </a:rPr>
              <a:t>- Tháng này ko có hóa đơn trên 100tr bán theo mua 1 tặng 1, không có hóa đơn bán CTKM++ như tháng 7 </a:t>
            </a:r>
          </a:p>
          <a:p>
            <a:pPr algn="l">
              <a:lnSpc>
                <a:spcPct val="150000"/>
              </a:lnSpc>
            </a:pPr>
            <a:r>
              <a:rPr lang="en-US" sz="1200">
                <a:latin typeface="Raleway" pitchFamily="2" charset="0"/>
              </a:rPr>
              <a:t>- (Tháng 7 bán được 5 hóa đơn M1T1 nhưng có HD Limited nên DS cao)</a:t>
            </a:r>
          </a:p>
        </p:txBody>
      </p:sp>
      <p:sp>
        <p:nvSpPr>
          <p:cNvPr id="14" name="TextBox 4">
            <a:extLst>
              <a:ext uri="{FF2B5EF4-FFF2-40B4-BE49-F238E27FC236}">
                <a16:creationId xmlns:a16="http://schemas.microsoft.com/office/drawing/2014/main" id="{3FF95F71-FE94-73C5-4A48-91E8E80F6FAC}"/>
              </a:ext>
            </a:extLst>
          </p:cNvPr>
          <p:cNvSpPr txBox="1"/>
          <p:nvPr/>
        </p:nvSpPr>
        <p:spPr>
          <a:xfrm>
            <a:off x="3747705" y="2038070"/>
            <a:ext cx="575310" cy="253916"/>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050" b="1">
                <a:solidFill>
                  <a:srgbClr val="002060"/>
                </a:solidFill>
              </a:rPr>
              <a:t>59%</a:t>
            </a:r>
          </a:p>
        </p:txBody>
      </p:sp>
      <p:graphicFrame>
        <p:nvGraphicFramePr>
          <p:cNvPr id="3" name="Chart 2">
            <a:extLst>
              <a:ext uri="{FF2B5EF4-FFF2-40B4-BE49-F238E27FC236}">
                <a16:creationId xmlns:a16="http://schemas.microsoft.com/office/drawing/2014/main" id="{5DB70B08-4E91-875A-E317-B441E5AAB856}"/>
              </a:ext>
            </a:extLst>
          </p:cNvPr>
          <p:cNvGraphicFramePr>
            <a:graphicFrameLocks/>
          </p:cNvGraphicFramePr>
          <p:nvPr>
            <p:extLst>
              <p:ext uri="{D42A27DB-BD31-4B8C-83A1-F6EECF244321}">
                <p14:modId xmlns:p14="http://schemas.microsoft.com/office/powerpoint/2010/main" val="3154255468"/>
              </p:ext>
            </p:extLst>
          </p:nvPr>
        </p:nvGraphicFramePr>
        <p:xfrm>
          <a:off x="1720386" y="666470"/>
          <a:ext cx="5042249" cy="285062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92319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0-#ppt_w/2"/>
                                          </p:val>
                                        </p:tav>
                                        <p:tav tm="100000">
                                          <p:val>
                                            <p:strVal val="#ppt_x"/>
                                          </p:val>
                                        </p:tav>
                                      </p:tavLst>
                                    </p:anim>
                                    <p:anim calcmode="lin" valueType="num">
                                      <p:cBhvr additive="base">
                                        <p:cTn id="12"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171;p31">
            <a:extLst>
              <a:ext uri="{FF2B5EF4-FFF2-40B4-BE49-F238E27FC236}">
                <a16:creationId xmlns:a16="http://schemas.microsoft.com/office/drawing/2014/main" id="{47EFA414-1348-A635-C551-F424F98D2000}"/>
              </a:ext>
            </a:extLst>
          </p:cNvPr>
          <p:cNvSpPr txBox="1">
            <a:spLocks/>
          </p:cNvSpPr>
          <p:nvPr/>
        </p:nvSpPr>
        <p:spPr>
          <a:xfrm>
            <a:off x="306256" y="195227"/>
            <a:ext cx="4414600" cy="253916"/>
          </a:xfrm>
          <a:prstGeom prst="rect">
            <a:avLst/>
          </a:prstGeom>
          <a:noFill/>
          <a:ln>
            <a:noFill/>
          </a:ln>
        </p:spPr>
        <p:txBody>
          <a:bodyPr spcFirstLastPara="1" wrap="square" lIns="91425" tIns="45700" rIns="91425" bIns="45700" anchor="t" anchorCtr="0">
            <a:normAutofit fontScale="55000" lnSpcReduction="20000"/>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3500"/>
              <a:buFont typeface="Bigshot One"/>
              <a:buNone/>
              <a:defRPr sz="3500" b="0" i="0" u="none" strike="noStrike" cap="none">
                <a:solidFill>
                  <a:schemeClr val="lt1"/>
                </a:solidFill>
                <a:latin typeface="Bigshot One"/>
                <a:ea typeface="Bigshot One"/>
                <a:cs typeface="Bigshot One"/>
                <a:sym typeface="Bigshot One"/>
              </a:defRPr>
            </a:lvl1pPr>
            <a:lvl2pPr marR="0" lvl="1"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2pPr>
            <a:lvl3pPr marR="0" lvl="2"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3pPr>
            <a:lvl4pPr marR="0" lvl="3"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4pPr>
            <a:lvl5pPr marR="0" lvl="4"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5pPr>
            <a:lvl6pPr marR="0" lvl="5"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6pPr>
            <a:lvl7pPr marR="0" lvl="6"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7pPr>
            <a:lvl8pPr marR="0" lvl="7"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8pPr>
            <a:lvl9pPr marR="0" lvl="8"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9pPr>
          </a:lstStyle>
          <a:p>
            <a:pPr algn="l"/>
            <a:r>
              <a:rPr lang="en-US" sz="2400" u="sng">
                <a:latin typeface="Raleway" pitchFamily="2" charset="0"/>
              </a:rPr>
              <a:t>3</a:t>
            </a:r>
            <a:r>
              <a:rPr lang="vi-VN" sz="2400" u="sng">
                <a:latin typeface="Raleway" pitchFamily="2" charset="0"/>
              </a:rPr>
              <a:t>.</a:t>
            </a:r>
            <a:r>
              <a:rPr lang="en-US" sz="2400" u="sng">
                <a:latin typeface="Raleway" pitchFamily="2" charset="0"/>
              </a:rPr>
              <a:t>2.1 Trong ngày chạy KM Tháng tri ân 1 triệu tin yêu</a:t>
            </a:r>
            <a:endParaRPr lang="vi-VN" sz="2400"/>
          </a:p>
        </p:txBody>
      </p:sp>
      <p:sp>
        <p:nvSpPr>
          <p:cNvPr id="12" name="Google Shape;167;p31">
            <a:extLst>
              <a:ext uri="{FF2B5EF4-FFF2-40B4-BE49-F238E27FC236}">
                <a16:creationId xmlns:a16="http://schemas.microsoft.com/office/drawing/2014/main" id="{AEC67908-383A-357D-7454-E423521B975B}"/>
              </a:ext>
            </a:extLst>
          </p:cNvPr>
          <p:cNvSpPr txBox="1">
            <a:spLocks/>
          </p:cNvSpPr>
          <p:nvPr/>
        </p:nvSpPr>
        <p:spPr>
          <a:xfrm>
            <a:off x="5057309" y="1607261"/>
            <a:ext cx="2938526" cy="45929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500"/>
              <a:buFont typeface="Bigshot One"/>
              <a:buNone/>
              <a:defRPr sz="2500" b="0" i="0" u="none" strike="noStrike" cap="none">
                <a:solidFill>
                  <a:schemeClr val="lt1"/>
                </a:solidFill>
                <a:latin typeface="Bigshot One"/>
                <a:ea typeface="Bigshot One"/>
                <a:cs typeface="Bigshot One"/>
                <a:sym typeface="Bigshot One"/>
              </a:defRPr>
            </a:lvl1pPr>
            <a:lvl2pPr marR="0" lvl="1"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2pPr>
            <a:lvl3pPr marR="0" lvl="2"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3pPr>
            <a:lvl4pPr marR="0" lvl="3"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4pPr>
            <a:lvl5pPr marR="0" lvl="4"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5pPr>
            <a:lvl6pPr marR="0" lvl="5"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6pPr>
            <a:lvl7pPr marR="0" lvl="6"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7pPr>
            <a:lvl8pPr marR="0" lvl="7"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8pPr>
            <a:lvl9pPr marR="0" lvl="8"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9pPr>
          </a:lstStyle>
          <a:p>
            <a:pPr algn="l">
              <a:lnSpc>
                <a:spcPct val="150000"/>
              </a:lnSpc>
            </a:pPr>
            <a:endParaRPr lang="en-US" sz="1200">
              <a:latin typeface="Raleway" pitchFamily="2" charset="0"/>
            </a:endParaRPr>
          </a:p>
        </p:txBody>
      </p:sp>
      <p:graphicFrame>
        <p:nvGraphicFramePr>
          <p:cNvPr id="13" name="Table 12">
            <a:extLst>
              <a:ext uri="{FF2B5EF4-FFF2-40B4-BE49-F238E27FC236}">
                <a16:creationId xmlns:a16="http://schemas.microsoft.com/office/drawing/2014/main" id="{EEB8F9DA-3AAC-A9B2-BFC3-DC501F2EE1A3}"/>
              </a:ext>
            </a:extLst>
          </p:cNvPr>
          <p:cNvGraphicFramePr>
            <a:graphicFrameLocks noGrp="1"/>
          </p:cNvGraphicFramePr>
          <p:nvPr>
            <p:extLst>
              <p:ext uri="{D42A27DB-BD31-4B8C-83A1-F6EECF244321}">
                <p14:modId xmlns:p14="http://schemas.microsoft.com/office/powerpoint/2010/main" val="4139993769"/>
              </p:ext>
            </p:extLst>
          </p:nvPr>
        </p:nvGraphicFramePr>
        <p:xfrm>
          <a:off x="3948223" y="2225280"/>
          <a:ext cx="4775742" cy="1057788"/>
        </p:xfrm>
        <a:graphic>
          <a:graphicData uri="http://schemas.openxmlformats.org/drawingml/2006/table">
            <a:tbl>
              <a:tblPr>
                <a:tableStyleId>{54945BE0-58D2-4F9A-8363-CE0487507744}</a:tableStyleId>
              </a:tblPr>
              <a:tblGrid>
                <a:gridCol w="838412">
                  <a:extLst>
                    <a:ext uri="{9D8B030D-6E8A-4147-A177-3AD203B41FA5}">
                      <a16:colId xmlns:a16="http://schemas.microsoft.com/office/drawing/2014/main" val="3096167799"/>
                    </a:ext>
                  </a:extLst>
                </a:gridCol>
                <a:gridCol w="777418">
                  <a:extLst>
                    <a:ext uri="{9D8B030D-6E8A-4147-A177-3AD203B41FA5}">
                      <a16:colId xmlns:a16="http://schemas.microsoft.com/office/drawing/2014/main" val="503078274"/>
                    </a:ext>
                  </a:extLst>
                </a:gridCol>
                <a:gridCol w="777418">
                  <a:extLst>
                    <a:ext uri="{9D8B030D-6E8A-4147-A177-3AD203B41FA5}">
                      <a16:colId xmlns:a16="http://schemas.microsoft.com/office/drawing/2014/main" val="2201229742"/>
                    </a:ext>
                  </a:extLst>
                </a:gridCol>
                <a:gridCol w="848633">
                  <a:extLst>
                    <a:ext uri="{9D8B030D-6E8A-4147-A177-3AD203B41FA5}">
                      <a16:colId xmlns:a16="http://schemas.microsoft.com/office/drawing/2014/main" val="1066512306"/>
                    </a:ext>
                  </a:extLst>
                </a:gridCol>
                <a:gridCol w="753680">
                  <a:extLst>
                    <a:ext uri="{9D8B030D-6E8A-4147-A177-3AD203B41FA5}">
                      <a16:colId xmlns:a16="http://schemas.microsoft.com/office/drawing/2014/main" val="436235859"/>
                    </a:ext>
                  </a:extLst>
                </a:gridCol>
                <a:gridCol w="780181">
                  <a:extLst>
                    <a:ext uri="{9D8B030D-6E8A-4147-A177-3AD203B41FA5}">
                      <a16:colId xmlns:a16="http://schemas.microsoft.com/office/drawing/2014/main" val="3438966429"/>
                    </a:ext>
                  </a:extLst>
                </a:gridCol>
              </a:tblGrid>
              <a:tr h="352596">
                <a:tc>
                  <a:txBody>
                    <a:bodyPr/>
                    <a:lstStyle/>
                    <a:p>
                      <a:pPr algn="l" fontAlgn="b"/>
                      <a:r>
                        <a:rPr lang="en-US" sz="1100" u="none" strike="noStrike">
                          <a:solidFill>
                            <a:schemeClr val="bg1"/>
                          </a:solidFill>
                          <a:effectLst/>
                        </a:rPr>
                        <a:t>#</a:t>
                      </a:r>
                      <a:endParaRPr lang="en-US" sz="1100" b="0" i="0" u="none" strike="noStrike">
                        <a:solidFill>
                          <a:schemeClr val="bg1"/>
                        </a:solidFill>
                        <a:effectLst/>
                        <a:latin typeface="Calibri" panose="020F0502020204030204" pitchFamily="34" charset="0"/>
                      </a:endParaRPr>
                    </a:p>
                  </a:txBody>
                  <a:tcPr marL="9525" marR="9525" marT="9525" marB="0" anchor="ctr"/>
                </a:tc>
                <a:tc>
                  <a:txBody>
                    <a:bodyPr/>
                    <a:lstStyle/>
                    <a:p>
                      <a:pPr algn="l" fontAlgn="b"/>
                      <a:r>
                        <a:rPr lang="en-US" sz="1100" b="0" i="0" u="none" strike="noStrike">
                          <a:solidFill>
                            <a:schemeClr val="bg1"/>
                          </a:solidFill>
                          <a:effectLst/>
                          <a:latin typeface="Calibri" panose="020F0502020204030204" pitchFamily="34" charset="0"/>
                        </a:rPr>
                        <a:t>Tháng 8</a:t>
                      </a:r>
                    </a:p>
                  </a:txBody>
                  <a:tcPr marL="9525" marR="9525" marT="9525" marB="0" anchor="ctr"/>
                </a:tc>
                <a:tc>
                  <a:txBody>
                    <a:bodyPr/>
                    <a:lstStyle/>
                    <a:p>
                      <a:pPr algn="l" fontAlgn="b"/>
                      <a:r>
                        <a:rPr lang="en-US" sz="1100" u="none" strike="noStrike">
                          <a:solidFill>
                            <a:schemeClr val="bg1"/>
                          </a:solidFill>
                          <a:effectLst/>
                        </a:rPr>
                        <a:t> Tháng 7 </a:t>
                      </a:r>
                      <a:endParaRPr lang="en-US" sz="1100" b="0" i="0" u="none" strike="noStrike">
                        <a:solidFill>
                          <a:schemeClr val="bg1"/>
                        </a:solidFill>
                        <a:effectLst/>
                        <a:latin typeface="Calibri" panose="020F0502020204030204" pitchFamily="34" charset="0"/>
                      </a:endParaRPr>
                    </a:p>
                  </a:txBody>
                  <a:tcPr marL="9525" marR="9525" marT="9525" marB="0" anchor="ctr"/>
                </a:tc>
                <a:tc>
                  <a:txBody>
                    <a:bodyPr/>
                    <a:lstStyle/>
                    <a:p>
                      <a:pPr algn="ctr" fontAlgn="ctr"/>
                      <a:r>
                        <a:rPr lang="en-US" sz="1100" u="none" strike="noStrike">
                          <a:solidFill>
                            <a:schemeClr val="bg1"/>
                          </a:solidFill>
                          <a:effectLst/>
                        </a:rPr>
                        <a:t>Tháng 6</a:t>
                      </a:r>
                      <a:endParaRPr lang="en-US" sz="1100" b="0" i="0" u="none" strike="noStrike">
                        <a:solidFill>
                          <a:schemeClr val="bg1"/>
                        </a:solidFill>
                        <a:effectLst/>
                        <a:latin typeface="Calibri" panose="020F0502020204030204" pitchFamily="34" charset="0"/>
                      </a:endParaRPr>
                    </a:p>
                  </a:txBody>
                  <a:tcPr marL="9525" marR="9525" marT="9525" marB="0" anchor="ctr"/>
                </a:tc>
                <a:tc>
                  <a:txBody>
                    <a:bodyPr/>
                    <a:lstStyle/>
                    <a:p>
                      <a:pPr algn="l" fontAlgn="b"/>
                      <a:r>
                        <a:rPr lang="en-US" sz="1100" u="none" strike="noStrike">
                          <a:solidFill>
                            <a:schemeClr val="bg1"/>
                          </a:solidFill>
                          <a:effectLst/>
                        </a:rPr>
                        <a:t> Tháng 5 </a:t>
                      </a:r>
                      <a:endParaRPr lang="en-US" sz="1100" b="0" i="0" u="none" strike="noStrike">
                        <a:solidFill>
                          <a:schemeClr val="bg1"/>
                        </a:solidFill>
                        <a:effectLst/>
                        <a:latin typeface="Calibri" panose="020F0502020204030204" pitchFamily="34" charset="0"/>
                      </a:endParaRPr>
                    </a:p>
                  </a:txBody>
                  <a:tcPr marL="9525" marR="9525" marT="9525" marB="0" anchor="ctr"/>
                </a:tc>
                <a:tc>
                  <a:txBody>
                    <a:bodyPr/>
                    <a:lstStyle/>
                    <a:p>
                      <a:pPr algn="l" fontAlgn="b"/>
                      <a:r>
                        <a:rPr lang="en-US" sz="1100" u="none" strike="noStrike">
                          <a:solidFill>
                            <a:schemeClr val="bg1"/>
                          </a:solidFill>
                          <a:effectLst/>
                        </a:rPr>
                        <a:t> Tháng 4 </a:t>
                      </a:r>
                      <a:endParaRPr lang="en-US" sz="1100" b="0" i="0" u="none" strike="noStrike">
                        <a:solidFill>
                          <a:schemeClr val="bg1"/>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982509198"/>
                  </a:ext>
                </a:extLst>
              </a:tr>
              <a:tr h="352596">
                <a:tc>
                  <a:txBody>
                    <a:bodyPr/>
                    <a:lstStyle/>
                    <a:p>
                      <a:pPr algn="l" fontAlgn="b"/>
                      <a:r>
                        <a:rPr lang="en-US" sz="1100" u="none" strike="noStrike">
                          <a:solidFill>
                            <a:schemeClr val="bg1"/>
                          </a:solidFill>
                          <a:effectLst/>
                        </a:rPr>
                        <a:t>Giảm giá</a:t>
                      </a:r>
                      <a:endParaRPr lang="en-US" sz="1100" b="0" i="0" u="none" strike="noStrike">
                        <a:solidFill>
                          <a:schemeClr val="bg1"/>
                        </a:solidFill>
                        <a:effectLst/>
                        <a:latin typeface="Calibri" panose="020F0502020204030204" pitchFamily="34" charset="0"/>
                      </a:endParaRPr>
                    </a:p>
                  </a:txBody>
                  <a:tcPr marL="9525" marR="9525" marT="9525" marB="0" anchor="ctr"/>
                </a:tc>
                <a:tc>
                  <a:txBody>
                    <a:bodyPr/>
                    <a:lstStyle/>
                    <a:p>
                      <a:pPr algn="r" fontAlgn="b"/>
                      <a:r>
                        <a:rPr lang="en-US" sz="1100" b="0" i="0" u="none" strike="noStrike">
                          <a:solidFill>
                            <a:schemeClr val="bg1"/>
                          </a:solidFill>
                          <a:effectLst/>
                          <a:latin typeface="Calibri" panose="020F0502020204030204" pitchFamily="34" charset="0"/>
                        </a:rPr>
                        <a:t>88%</a:t>
                      </a:r>
                    </a:p>
                  </a:txBody>
                  <a:tcPr marL="9525" marR="9525" marT="9525" marB="0" anchor="ctr"/>
                </a:tc>
                <a:tc>
                  <a:txBody>
                    <a:bodyPr/>
                    <a:lstStyle/>
                    <a:p>
                      <a:pPr algn="r" fontAlgn="b"/>
                      <a:r>
                        <a:rPr lang="en-US" sz="1100" u="none" strike="noStrike">
                          <a:solidFill>
                            <a:schemeClr val="bg1"/>
                          </a:solidFill>
                          <a:effectLst/>
                        </a:rPr>
                        <a:t>64%</a:t>
                      </a:r>
                      <a:endParaRPr lang="en-US" sz="1100" b="0" i="0" u="none" strike="noStrike">
                        <a:solidFill>
                          <a:schemeClr val="bg1"/>
                        </a:solidFill>
                        <a:effectLst/>
                        <a:latin typeface="Calibri" panose="020F0502020204030204" pitchFamily="34" charset="0"/>
                      </a:endParaRPr>
                    </a:p>
                  </a:txBody>
                  <a:tcPr marL="9525" marR="9525" marT="9525" marB="0" anchor="ctr"/>
                </a:tc>
                <a:tc>
                  <a:txBody>
                    <a:bodyPr/>
                    <a:lstStyle/>
                    <a:p>
                      <a:pPr algn="ctr" fontAlgn="ctr"/>
                      <a:r>
                        <a:rPr lang="en-US" sz="1100" u="none" strike="noStrike">
                          <a:solidFill>
                            <a:schemeClr val="bg1"/>
                          </a:solidFill>
                          <a:effectLst/>
                        </a:rPr>
                        <a:t>87%</a:t>
                      </a:r>
                      <a:endParaRPr lang="en-US" sz="1100" b="0" i="0" u="none" strike="noStrike">
                        <a:solidFill>
                          <a:schemeClr val="bg1"/>
                        </a:solidFill>
                        <a:effectLst/>
                        <a:latin typeface="Calibri" panose="020F0502020204030204" pitchFamily="34" charset="0"/>
                      </a:endParaRPr>
                    </a:p>
                  </a:txBody>
                  <a:tcPr marL="9525" marR="9525" marT="9525" marB="0" anchor="ctr"/>
                </a:tc>
                <a:tc>
                  <a:txBody>
                    <a:bodyPr/>
                    <a:lstStyle/>
                    <a:p>
                      <a:pPr algn="r" fontAlgn="b"/>
                      <a:r>
                        <a:rPr lang="en-US" sz="1100" u="none" strike="noStrike">
                          <a:solidFill>
                            <a:schemeClr val="bg1"/>
                          </a:solidFill>
                          <a:effectLst/>
                        </a:rPr>
                        <a:t>76%</a:t>
                      </a:r>
                      <a:endParaRPr lang="en-US" sz="1100" b="0" i="0" u="none" strike="noStrike">
                        <a:solidFill>
                          <a:schemeClr val="bg1"/>
                        </a:solidFill>
                        <a:effectLst/>
                        <a:latin typeface="Calibri" panose="020F0502020204030204" pitchFamily="34" charset="0"/>
                      </a:endParaRPr>
                    </a:p>
                  </a:txBody>
                  <a:tcPr marL="9525" marR="9525" marT="9525" marB="0" anchor="ctr"/>
                </a:tc>
                <a:tc>
                  <a:txBody>
                    <a:bodyPr/>
                    <a:lstStyle/>
                    <a:p>
                      <a:pPr algn="r" fontAlgn="b"/>
                      <a:r>
                        <a:rPr lang="en-US" sz="1100" u="none" strike="noStrike">
                          <a:solidFill>
                            <a:schemeClr val="bg1"/>
                          </a:solidFill>
                          <a:effectLst/>
                        </a:rPr>
                        <a:t>70%</a:t>
                      </a:r>
                      <a:endParaRPr lang="en-US" sz="1100" b="0" i="0" u="none" strike="noStrike">
                        <a:solidFill>
                          <a:schemeClr val="bg1"/>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727437520"/>
                  </a:ext>
                </a:extLst>
              </a:tr>
              <a:tr h="352596">
                <a:tc>
                  <a:txBody>
                    <a:bodyPr/>
                    <a:lstStyle/>
                    <a:p>
                      <a:pPr algn="l" fontAlgn="b"/>
                      <a:r>
                        <a:rPr lang="en-US" sz="1100" u="none" strike="noStrike">
                          <a:solidFill>
                            <a:schemeClr val="bg1"/>
                          </a:solidFill>
                          <a:effectLst/>
                        </a:rPr>
                        <a:t>Mua 1 tặng 1</a:t>
                      </a:r>
                      <a:endParaRPr lang="en-US" sz="1100" b="0" i="0" u="none" strike="noStrike">
                        <a:solidFill>
                          <a:schemeClr val="bg1"/>
                        </a:solidFill>
                        <a:effectLst/>
                        <a:latin typeface="Calibri" panose="020F0502020204030204" pitchFamily="34" charset="0"/>
                      </a:endParaRPr>
                    </a:p>
                  </a:txBody>
                  <a:tcPr marL="9525" marR="9525" marT="9525" marB="0" anchor="ctr"/>
                </a:tc>
                <a:tc>
                  <a:txBody>
                    <a:bodyPr/>
                    <a:lstStyle/>
                    <a:p>
                      <a:pPr algn="r" fontAlgn="b"/>
                      <a:r>
                        <a:rPr lang="en-US" sz="1100" b="0" i="0" u="none" strike="noStrike">
                          <a:solidFill>
                            <a:schemeClr val="bg1"/>
                          </a:solidFill>
                          <a:effectLst/>
                          <a:latin typeface="Calibri" panose="020F0502020204030204" pitchFamily="34" charset="0"/>
                        </a:rPr>
                        <a:t>12%</a:t>
                      </a:r>
                    </a:p>
                  </a:txBody>
                  <a:tcPr marL="9525" marR="9525" marT="9525" marB="0" anchor="ctr"/>
                </a:tc>
                <a:tc>
                  <a:txBody>
                    <a:bodyPr/>
                    <a:lstStyle/>
                    <a:p>
                      <a:pPr algn="r" fontAlgn="b"/>
                      <a:r>
                        <a:rPr lang="en-US" sz="1100" u="none" strike="noStrike">
                          <a:solidFill>
                            <a:schemeClr val="bg1"/>
                          </a:solidFill>
                          <a:effectLst/>
                        </a:rPr>
                        <a:t>36%</a:t>
                      </a:r>
                      <a:endParaRPr lang="en-US" sz="1100" b="0" i="0" u="none" strike="noStrike">
                        <a:solidFill>
                          <a:schemeClr val="bg1"/>
                        </a:solidFill>
                        <a:effectLst/>
                        <a:latin typeface="Calibri" panose="020F0502020204030204" pitchFamily="34" charset="0"/>
                      </a:endParaRPr>
                    </a:p>
                  </a:txBody>
                  <a:tcPr marL="9525" marR="9525" marT="9525" marB="0" anchor="ctr"/>
                </a:tc>
                <a:tc>
                  <a:txBody>
                    <a:bodyPr/>
                    <a:lstStyle/>
                    <a:p>
                      <a:pPr algn="ctr" fontAlgn="ctr"/>
                      <a:r>
                        <a:rPr lang="en-US" sz="1100" u="none" strike="noStrike">
                          <a:solidFill>
                            <a:schemeClr val="bg1"/>
                          </a:solidFill>
                          <a:effectLst/>
                        </a:rPr>
                        <a:t>13%</a:t>
                      </a:r>
                      <a:endParaRPr lang="en-US" sz="1100" b="0" i="0" u="none" strike="noStrike">
                        <a:solidFill>
                          <a:schemeClr val="bg1"/>
                        </a:solidFill>
                        <a:effectLst/>
                        <a:latin typeface="Calibri" panose="020F0502020204030204" pitchFamily="34" charset="0"/>
                      </a:endParaRPr>
                    </a:p>
                  </a:txBody>
                  <a:tcPr marL="9525" marR="9525" marT="9525" marB="0" anchor="ctr"/>
                </a:tc>
                <a:tc>
                  <a:txBody>
                    <a:bodyPr/>
                    <a:lstStyle/>
                    <a:p>
                      <a:pPr algn="r" fontAlgn="b"/>
                      <a:r>
                        <a:rPr lang="en-US" sz="1100" u="none" strike="noStrike">
                          <a:solidFill>
                            <a:schemeClr val="bg1"/>
                          </a:solidFill>
                          <a:effectLst/>
                        </a:rPr>
                        <a:t>24%</a:t>
                      </a:r>
                      <a:endParaRPr lang="en-US" sz="1100" b="0" i="0" u="none" strike="noStrike">
                        <a:solidFill>
                          <a:schemeClr val="bg1"/>
                        </a:solidFill>
                        <a:effectLst/>
                        <a:latin typeface="Calibri" panose="020F0502020204030204" pitchFamily="34" charset="0"/>
                      </a:endParaRPr>
                    </a:p>
                  </a:txBody>
                  <a:tcPr marL="9525" marR="9525" marT="9525" marB="0" anchor="ctr"/>
                </a:tc>
                <a:tc>
                  <a:txBody>
                    <a:bodyPr/>
                    <a:lstStyle/>
                    <a:p>
                      <a:pPr algn="r" fontAlgn="b"/>
                      <a:r>
                        <a:rPr lang="en-US" sz="1100" u="none" strike="noStrike">
                          <a:solidFill>
                            <a:schemeClr val="bg1"/>
                          </a:solidFill>
                          <a:effectLst/>
                        </a:rPr>
                        <a:t>30%</a:t>
                      </a:r>
                      <a:endParaRPr lang="en-US" sz="1100" b="0" i="0" u="none" strike="noStrike">
                        <a:solidFill>
                          <a:schemeClr val="bg1"/>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231872540"/>
                  </a:ext>
                </a:extLst>
              </a:tr>
            </a:tbl>
          </a:graphicData>
        </a:graphic>
      </p:graphicFrame>
      <p:pic>
        <p:nvPicPr>
          <p:cNvPr id="14" name="Google Shape;164;p31">
            <a:extLst>
              <a:ext uri="{FF2B5EF4-FFF2-40B4-BE49-F238E27FC236}">
                <a16:creationId xmlns:a16="http://schemas.microsoft.com/office/drawing/2014/main" id="{0483C705-D3E2-F335-206E-A7800EF2C7E2}"/>
              </a:ext>
            </a:extLst>
          </p:cNvPr>
          <p:cNvPicPr preferRelativeResize="0"/>
          <p:nvPr/>
        </p:nvPicPr>
        <p:blipFill rotWithShape="1">
          <a:blip r:embed="rId2">
            <a:alphaModFix/>
          </a:blip>
          <a:srcRect/>
          <a:stretch/>
        </p:blipFill>
        <p:spPr>
          <a:xfrm>
            <a:off x="4720856" y="3731799"/>
            <a:ext cx="146765" cy="327155"/>
          </a:xfrm>
          <a:prstGeom prst="rect">
            <a:avLst/>
          </a:prstGeom>
          <a:noFill/>
          <a:ln>
            <a:noFill/>
          </a:ln>
          <a:effectLst>
            <a:outerShdw blurRad="50800" dist="50800" dir="5400000" algn="ctr" rotWithShape="0">
              <a:schemeClr val="dk1">
                <a:alpha val="14900"/>
              </a:schemeClr>
            </a:outerShdw>
            <a:reflection stA="50000" endA="300" endPos="55000" fadeDir="5400012" sy="-100000" algn="bl" rotWithShape="0"/>
          </a:effectLst>
        </p:spPr>
      </p:pic>
      <p:sp>
        <p:nvSpPr>
          <p:cNvPr id="15" name="Google Shape;167;p31">
            <a:extLst>
              <a:ext uri="{FF2B5EF4-FFF2-40B4-BE49-F238E27FC236}">
                <a16:creationId xmlns:a16="http://schemas.microsoft.com/office/drawing/2014/main" id="{4814D34F-ECB6-5B29-D670-70D432B66E18}"/>
              </a:ext>
            </a:extLst>
          </p:cNvPr>
          <p:cNvSpPr txBox="1">
            <a:spLocks/>
          </p:cNvSpPr>
          <p:nvPr/>
        </p:nvSpPr>
        <p:spPr>
          <a:xfrm>
            <a:off x="4961370" y="3842691"/>
            <a:ext cx="3955801" cy="45929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500"/>
              <a:buFont typeface="Bigshot One"/>
              <a:buNone/>
              <a:defRPr sz="2500" b="0" i="0" u="none" strike="noStrike" cap="none">
                <a:solidFill>
                  <a:schemeClr val="lt1"/>
                </a:solidFill>
                <a:latin typeface="Bigshot One"/>
                <a:ea typeface="Bigshot One"/>
                <a:cs typeface="Bigshot One"/>
                <a:sym typeface="Bigshot One"/>
              </a:defRPr>
            </a:lvl1pPr>
            <a:lvl2pPr marR="0" lvl="1"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2pPr>
            <a:lvl3pPr marR="0" lvl="2"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3pPr>
            <a:lvl4pPr marR="0" lvl="3"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4pPr>
            <a:lvl5pPr marR="0" lvl="4"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5pPr>
            <a:lvl6pPr marR="0" lvl="5"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6pPr>
            <a:lvl7pPr marR="0" lvl="6"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7pPr>
            <a:lvl8pPr marR="0" lvl="7"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8pPr>
            <a:lvl9pPr marR="0" lvl="8"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9pPr>
          </a:lstStyle>
          <a:p>
            <a:pPr algn="l">
              <a:lnSpc>
                <a:spcPct val="150000"/>
              </a:lnSpc>
            </a:pPr>
            <a:r>
              <a:rPr lang="en-US" sz="1200">
                <a:latin typeface="Raleway" pitchFamily="2" charset="0"/>
              </a:rPr>
              <a:t>Tháng 8 chỉ chạy M1T1 ở 2 GH, chứ ko chạy ở 4 GH như các tháng trước nên tỷ lệ Ds giữa 2 option có sự chênh lệch cao.</a:t>
            </a:r>
          </a:p>
          <a:p>
            <a:pPr algn="l">
              <a:lnSpc>
                <a:spcPct val="150000"/>
              </a:lnSpc>
            </a:pPr>
            <a:endParaRPr lang="en-US" sz="1200">
              <a:latin typeface="Raleway" pitchFamily="2" charset="0"/>
            </a:endParaRPr>
          </a:p>
        </p:txBody>
      </p:sp>
      <p:graphicFrame>
        <p:nvGraphicFramePr>
          <p:cNvPr id="2" name="Chart 1">
            <a:extLst>
              <a:ext uri="{FF2B5EF4-FFF2-40B4-BE49-F238E27FC236}">
                <a16:creationId xmlns:a16="http://schemas.microsoft.com/office/drawing/2014/main" id="{C626F60C-F5EC-ED39-2665-E8FAE439350D}"/>
              </a:ext>
            </a:extLst>
          </p:cNvPr>
          <p:cNvGraphicFramePr>
            <a:graphicFrameLocks/>
          </p:cNvGraphicFramePr>
          <p:nvPr>
            <p:extLst>
              <p:ext uri="{D42A27DB-BD31-4B8C-83A1-F6EECF244321}">
                <p14:modId xmlns:p14="http://schemas.microsoft.com/office/powerpoint/2010/main" val="1630474816"/>
              </p:ext>
            </p:extLst>
          </p:nvPr>
        </p:nvGraphicFramePr>
        <p:xfrm>
          <a:off x="-31652" y="970503"/>
          <a:ext cx="4118344" cy="324473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4506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nodePh="1">
                                  <p:stCondLst>
                                    <p:cond delay="0"/>
                                  </p:stCondLst>
                                  <p:endCondLst>
                                    <p:cond evt="begin" delay="0">
                                      <p:tn val="5"/>
                                    </p:cond>
                                  </p:end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0-#ppt_w/2"/>
                                          </p:val>
                                        </p:tav>
                                        <p:tav tm="100000">
                                          <p:val>
                                            <p:strVal val="#ppt_x"/>
                                          </p:val>
                                        </p:tav>
                                      </p:tavLst>
                                    </p:anim>
                                    <p:anim calcmode="lin" valueType="num">
                                      <p:cBhvr additive="base">
                                        <p:cTn id="14" dur="500" fill="hold"/>
                                        <p:tgtEl>
                                          <p:spTgt spid="14"/>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0-#ppt_w/2"/>
                                          </p:val>
                                        </p:tav>
                                        <p:tav tm="100000">
                                          <p:val>
                                            <p:strVal val="#ppt_x"/>
                                          </p:val>
                                        </p:tav>
                                      </p:tavLst>
                                    </p:anim>
                                    <p:anim calcmode="lin" valueType="num">
                                      <p:cBhvr additive="base">
                                        <p:cTn id="18"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8F8C9FDC-E666-757A-D048-29242C5F0142}"/>
              </a:ext>
            </a:extLst>
          </p:cNvPr>
          <p:cNvGraphicFramePr>
            <a:graphicFrameLocks/>
          </p:cNvGraphicFramePr>
          <p:nvPr>
            <p:extLst>
              <p:ext uri="{D42A27DB-BD31-4B8C-83A1-F6EECF244321}">
                <p14:modId xmlns:p14="http://schemas.microsoft.com/office/powerpoint/2010/main" val="2704712726"/>
              </p:ext>
            </p:extLst>
          </p:nvPr>
        </p:nvGraphicFramePr>
        <p:xfrm>
          <a:off x="304800" y="1070077"/>
          <a:ext cx="7322288" cy="3735438"/>
        </p:xfrm>
        <a:graphic>
          <a:graphicData uri="http://schemas.openxmlformats.org/drawingml/2006/chart">
            <c:chart xmlns:c="http://schemas.openxmlformats.org/drawingml/2006/chart" xmlns:r="http://schemas.openxmlformats.org/officeDocument/2006/relationships" r:id="rId2"/>
          </a:graphicData>
        </a:graphic>
      </p:graphicFrame>
      <p:sp>
        <p:nvSpPr>
          <p:cNvPr id="2" name="Google Shape;171;p31">
            <a:extLst>
              <a:ext uri="{FF2B5EF4-FFF2-40B4-BE49-F238E27FC236}">
                <a16:creationId xmlns:a16="http://schemas.microsoft.com/office/drawing/2014/main" id="{DC447132-66B7-1CA3-7A86-E7243013539B}"/>
              </a:ext>
            </a:extLst>
          </p:cNvPr>
          <p:cNvSpPr txBox="1">
            <a:spLocks/>
          </p:cNvSpPr>
          <p:nvPr/>
        </p:nvSpPr>
        <p:spPr>
          <a:xfrm>
            <a:off x="183936" y="337985"/>
            <a:ext cx="7704000" cy="572700"/>
          </a:xfrm>
          <a:prstGeom prst="rect">
            <a:avLst/>
          </a:prstGeom>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u="sng">
                <a:solidFill>
                  <a:schemeClr val="bg1"/>
                </a:solidFill>
                <a:latin typeface="Raleway" pitchFamily="2" charset="0"/>
              </a:rPr>
              <a:t>4</a:t>
            </a:r>
            <a:r>
              <a:rPr lang="vi-VN" sz="2400" u="sng">
                <a:solidFill>
                  <a:schemeClr val="bg1"/>
                </a:solidFill>
                <a:latin typeface="Raleway" pitchFamily="2" charset="0"/>
              </a:rPr>
              <a:t>. </a:t>
            </a:r>
            <a:r>
              <a:rPr lang="en-US" sz="2400" u="sng">
                <a:solidFill>
                  <a:schemeClr val="bg1"/>
                </a:solidFill>
                <a:latin typeface="Raleway" pitchFamily="2" charset="0"/>
              </a:rPr>
              <a:t>DS tháng 8 theo đối tượng</a:t>
            </a:r>
            <a:endParaRPr lang="vi-VN" sz="2400">
              <a:solidFill>
                <a:schemeClr val="bg1"/>
              </a:solidFill>
            </a:endParaRPr>
          </a:p>
        </p:txBody>
      </p:sp>
      <p:sp>
        <p:nvSpPr>
          <p:cNvPr id="4" name="TextBox 4">
            <a:extLst>
              <a:ext uri="{FF2B5EF4-FFF2-40B4-BE49-F238E27FC236}">
                <a16:creationId xmlns:a16="http://schemas.microsoft.com/office/drawing/2014/main" id="{9DF95DAF-F5DD-900D-EF88-FA973A3137AA}"/>
              </a:ext>
            </a:extLst>
          </p:cNvPr>
          <p:cNvSpPr txBox="1"/>
          <p:nvPr/>
        </p:nvSpPr>
        <p:spPr>
          <a:xfrm>
            <a:off x="3625126" y="3658791"/>
            <a:ext cx="575310" cy="253916"/>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050" b="1">
                <a:solidFill>
                  <a:schemeClr val="accent1">
                    <a:lumMod val="75000"/>
                  </a:schemeClr>
                </a:solidFill>
              </a:rPr>
              <a:t>8%</a:t>
            </a:r>
          </a:p>
        </p:txBody>
      </p:sp>
      <p:sp>
        <p:nvSpPr>
          <p:cNvPr id="6" name="TextBox 4">
            <a:extLst>
              <a:ext uri="{FF2B5EF4-FFF2-40B4-BE49-F238E27FC236}">
                <a16:creationId xmlns:a16="http://schemas.microsoft.com/office/drawing/2014/main" id="{44DC7501-4E16-C011-0B00-0CBC008F1B12}"/>
              </a:ext>
            </a:extLst>
          </p:cNvPr>
          <p:cNvSpPr txBox="1"/>
          <p:nvPr/>
        </p:nvSpPr>
        <p:spPr>
          <a:xfrm>
            <a:off x="2671740" y="1450763"/>
            <a:ext cx="575310" cy="253916"/>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050" b="1">
                <a:solidFill>
                  <a:schemeClr val="accent1">
                    <a:lumMod val="75000"/>
                  </a:schemeClr>
                </a:solidFill>
              </a:rPr>
              <a:t>72%</a:t>
            </a:r>
          </a:p>
        </p:txBody>
      </p:sp>
      <p:sp>
        <p:nvSpPr>
          <p:cNvPr id="7" name="TextBox 4">
            <a:extLst>
              <a:ext uri="{FF2B5EF4-FFF2-40B4-BE49-F238E27FC236}">
                <a16:creationId xmlns:a16="http://schemas.microsoft.com/office/drawing/2014/main" id="{A8266A30-A774-7C90-E9B0-7ABF27E05F24}"/>
              </a:ext>
            </a:extLst>
          </p:cNvPr>
          <p:cNvSpPr txBox="1"/>
          <p:nvPr/>
        </p:nvSpPr>
        <p:spPr>
          <a:xfrm>
            <a:off x="4572000" y="3785749"/>
            <a:ext cx="575310" cy="253916"/>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050" b="1">
                <a:solidFill>
                  <a:schemeClr val="accent1">
                    <a:lumMod val="75000"/>
                  </a:schemeClr>
                </a:solidFill>
              </a:rPr>
              <a:t>5%</a:t>
            </a:r>
          </a:p>
        </p:txBody>
      </p:sp>
      <p:sp>
        <p:nvSpPr>
          <p:cNvPr id="8" name="TextBox 4">
            <a:extLst>
              <a:ext uri="{FF2B5EF4-FFF2-40B4-BE49-F238E27FC236}">
                <a16:creationId xmlns:a16="http://schemas.microsoft.com/office/drawing/2014/main" id="{B22328FE-7693-75E0-0817-E0751F7A9D57}"/>
              </a:ext>
            </a:extLst>
          </p:cNvPr>
          <p:cNvSpPr txBox="1"/>
          <p:nvPr/>
        </p:nvSpPr>
        <p:spPr>
          <a:xfrm>
            <a:off x="5524234" y="3531833"/>
            <a:ext cx="575310" cy="253916"/>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050" b="1">
                <a:solidFill>
                  <a:schemeClr val="accent1">
                    <a:lumMod val="75000"/>
                  </a:schemeClr>
                </a:solidFill>
              </a:rPr>
              <a:t>12%</a:t>
            </a:r>
          </a:p>
        </p:txBody>
      </p:sp>
      <p:sp>
        <p:nvSpPr>
          <p:cNvPr id="9" name="TextBox 4">
            <a:extLst>
              <a:ext uri="{FF2B5EF4-FFF2-40B4-BE49-F238E27FC236}">
                <a16:creationId xmlns:a16="http://schemas.microsoft.com/office/drawing/2014/main" id="{05DB07D7-0DD6-8E05-2697-77074B5C7191}"/>
              </a:ext>
            </a:extLst>
          </p:cNvPr>
          <p:cNvSpPr txBox="1"/>
          <p:nvPr/>
        </p:nvSpPr>
        <p:spPr>
          <a:xfrm>
            <a:off x="6471108" y="3819507"/>
            <a:ext cx="575310" cy="253916"/>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050" b="1">
                <a:solidFill>
                  <a:schemeClr val="accent1">
                    <a:lumMod val="75000"/>
                  </a:schemeClr>
                </a:solidFill>
              </a:rPr>
              <a:t>3%</a:t>
            </a:r>
          </a:p>
        </p:txBody>
      </p:sp>
      <p:pic>
        <p:nvPicPr>
          <p:cNvPr id="10" name="Google Shape;164;p31">
            <a:extLst>
              <a:ext uri="{FF2B5EF4-FFF2-40B4-BE49-F238E27FC236}">
                <a16:creationId xmlns:a16="http://schemas.microsoft.com/office/drawing/2014/main" id="{A5D1BA92-8158-FC2E-8BE6-CBB37372683C}"/>
              </a:ext>
            </a:extLst>
          </p:cNvPr>
          <p:cNvPicPr preferRelativeResize="0"/>
          <p:nvPr/>
        </p:nvPicPr>
        <p:blipFill rotWithShape="1">
          <a:blip r:embed="rId3">
            <a:alphaModFix/>
          </a:blip>
          <a:srcRect/>
          <a:stretch/>
        </p:blipFill>
        <p:spPr>
          <a:xfrm>
            <a:off x="7570957" y="2244595"/>
            <a:ext cx="240514" cy="327155"/>
          </a:xfrm>
          <a:prstGeom prst="rect">
            <a:avLst/>
          </a:prstGeom>
          <a:noFill/>
          <a:ln>
            <a:noFill/>
          </a:ln>
          <a:effectLst>
            <a:outerShdw blurRad="50800" dist="50800" dir="5400000" algn="ctr" rotWithShape="0">
              <a:schemeClr val="dk1">
                <a:alpha val="14900"/>
              </a:schemeClr>
            </a:outerShdw>
            <a:reflection stA="50000" endA="300" endPos="55000" fadeDir="5400012" sy="-100000" algn="bl" rotWithShape="0"/>
          </a:effectLst>
        </p:spPr>
      </p:pic>
      <p:sp>
        <p:nvSpPr>
          <p:cNvPr id="11" name="Google Shape;167;p31">
            <a:extLst>
              <a:ext uri="{FF2B5EF4-FFF2-40B4-BE49-F238E27FC236}">
                <a16:creationId xmlns:a16="http://schemas.microsoft.com/office/drawing/2014/main" id="{FFC642F1-C379-6CF4-5805-FFB74C464D66}"/>
              </a:ext>
            </a:extLst>
          </p:cNvPr>
          <p:cNvSpPr txBox="1">
            <a:spLocks/>
          </p:cNvSpPr>
          <p:nvPr/>
        </p:nvSpPr>
        <p:spPr>
          <a:xfrm>
            <a:off x="7520762" y="2082009"/>
            <a:ext cx="1524001" cy="347499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500"/>
              <a:buFont typeface="Bigshot One"/>
              <a:buNone/>
              <a:defRPr sz="2500" b="0" i="0" u="none" strike="noStrike" cap="none">
                <a:solidFill>
                  <a:schemeClr val="lt1"/>
                </a:solidFill>
                <a:latin typeface="Bigshot One"/>
                <a:ea typeface="Bigshot One"/>
                <a:cs typeface="Bigshot One"/>
                <a:sym typeface="Bigshot One"/>
              </a:defRPr>
            </a:lvl1pPr>
            <a:lvl2pPr marR="0" lvl="1"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2pPr>
            <a:lvl3pPr marR="0" lvl="2"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3pPr>
            <a:lvl4pPr marR="0" lvl="3"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4pPr>
            <a:lvl5pPr marR="0" lvl="4"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5pPr>
            <a:lvl6pPr marR="0" lvl="5"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6pPr>
            <a:lvl7pPr marR="0" lvl="6"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7pPr>
            <a:lvl8pPr marR="0" lvl="7"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8pPr>
            <a:lvl9pPr marR="0" lvl="8"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9pPr>
          </a:lstStyle>
          <a:p>
            <a:pPr algn="just">
              <a:lnSpc>
                <a:spcPct val="150000"/>
              </a:lnSpc>
            </a:pPr>
            <a:r>
              <a:rPr lang="en-US" sz="1200">
                <a:latin typeface="Raleway" pitchFamily="2" charset="0"/>
              </a:rPr>
              <a:t>- Không có DS đối tượng 5</a:t>
            </a:r>
          </a:p>
          <a:p>
            <a:pPr marL="171450" indent="-171450" algn="just">
              <a:lnSpc>
                <a:spcPct val="150000"/>
              </a:lnSpc>
              <a:buFontTx/>
              <a:buChar char="-"/>
            </a:pPr>
            <a:r>
              <a:rPr lang="en-US" sz="1200">
                <a:latin typeface="Raleway" pitchFamily="2" charset="0"/>
              </a:rPr>
              <a:t>Thứ tự DS các đối tượng: ĐT 1- 4 – 3 – 2 – 6 -5 cũng tương tự như tháng 7</a:t>
            </a:r>
          </a:p>
          <a:p>
            <a:pPr algn="just">
              <a:lnSpc>
                <a:spcPct val="150000"/>
              </a:lnSpc>
            </a:pPr>
            <a:endParaRPr lang="en-US" sz="1200">
              <a:latin typeface="Raleway" pitchFamily="2" charset="0"/>
            </a:endParaRPr>
          </a:p>
        </p:txBody>
      </p:sp>
    </p:spTree>
    <p:extLst>
      <p:ext uri="{BB962C8B-B14F-4D97-AF65-F5344CB8AC3E}">
        <p14:creationId xmlns:p14="http://schemas.microsoft.com/office/powerpoint/2010/main" val="3296616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0-#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a:extLst>
              <a:ext uri="{FF2B5EF4-FFF2-40B4-BE49-F238E27FC236}">
                <a16:creationId xmlns:a16="http://schemas.microsoft.com/office/drawing/2014/main" id="{72E2DDEB-3988-6EC9-0809-7D7CC364F946}"/>
              </a:ext>
            </a:extLst>
          </p:cNvPr>
          <p:cNvGraphicFramePr>
            <a:graphicFrameLocks/>
          </p:cNvGraphicFramePr>
          <p:nvPr>
            <p:extLst>
              <p:ext uri="{D42A27DB-BD31-4B8C-83A1-F6EECF244321}">
                <p14:modId xmlns:p14="http://schemas.microsoft.com/office/powerpoint/2010/main" val="1359368838"/>
              </p:ext>
            </p:extLst>
          </p:nvPr>
        </p:nvGraphicFramePr>
        <p:xfrm>
          <a:off x="326065" y="411126"/>
          <a:ext cx="6347637" cy="4494027"/>
        </p:xfrm>
        <a:graphic>
          <a:graphicData uri="http://schemas.openxmlformats.org/drawingml/2006/chart">
            <c:chart xmlns:c="http://schemas.openxmlformats.org/drawingml/2006/chart" xmlns:r="http://schemas.openxmlformats.org/officeDocument/2006/relationships" r:id="rId2"/>
          </a:graphicData>
        </a:graphic>
      </p:graphicFrame>
      <p:sp>
        <p:nvSpPr>
          <p:cNvPr id="11" name="Google Shape;167;p31">
            <a:extLst>
              <a:ext uri="{FF2B5EF4-FFF2-40B4-BE49-F238E27FC236}">
                <a16:creationId xmlns:a16="http://schemas.microsoft.com/office/drawing/2014/main" id="{25D01293-DF5D-6668-6B28-81BAF6B31253}"/>
              </a:ext>
            </a:extLst>
          </p:cNvPr>
          <p:cNvSpPr txBox="1">
            <a:spLocks/>
          </p:cNvSpPr>
          <p:nvPr/>
        </p:nvSpPr>
        <p:spPr>
          <a:xfrm>
            <a:off x="6939516" y="2720242"/>
            <a:ext cx="2069805" cy="347499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500"/>
              <a:buFont typeface="Bigshot One"/>
              <a:buNone/>
              <a:defRPr sz="2500" b="0" i="0" u="none" strike="noStrike" cap="none">
                <a:solidFill>
                  <a:schemeClr val="lt1"/>
                </a:solidFill>
                <a:latin typeface="Bigshot One"/>
                <a:ea typeface="Bigshot One"/>
                <a:cs typeface="Bigshot One"/>
                <a:sym typeface="Bigshot One"/>
              </a:defRPr>
            </a:lvl1pPr>
            <a:lvl2pPr marR="0" lvl="1"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2pPr>
            <a:lvl3pPr marR="0" lvl="2"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3pPr>
            <a:lvl4pPr marR="0" lvl="3"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4pPr>
            <a:lvl5pPr marR="0" lvl="4"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5pPr>
            <a:lvl6pPr marR="0" lvl="5"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6pPr>
            <a:lvl7pPr marR="0" lvl="6"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7pPr>
            <a:lvl8pPr marR="0" lvl="7"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8pPr>
            <a:lvl9pPr marR="0" lvl="8"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9pPr>
          </a:lstStyle>
          <a:p>
            <a:pPr marL="171450" indent="-171450" algn="just">
              <a:lnSpc>
                <a:spcPct val="150000"/>
              </a:lnSpc>
              <a:buFontTx/>
              <a:buChar char="-"/>
            </a:pPr>
            <a:r>
              <a:rPr lang="en-US" sz="1200">
                <a:latin typeface="Raleway" pitchFamily="2" charset="0"/>
              </a:rPr>
              <a:t>Đối tượng 1, 2, 6: tháng 8 cao hơn tháng 7</a:t>
            </a:r>
          </a:p>
          <a:p>
            <a:pPr marL="171450" indent="-171450" algn="just">
              <a:lnSpc>
                <a:spcPct val="150000"/>
              </a:lnSpc>
              <a:buFontTx/>
              <a:buChar char="-"/>
            </a:pPr>
            <a:r>
              <a:rPr lang="en-US" sz="1200">
                <a:latin typeface="Raleway" pitchFamily="2" charset="0"/>
              </a:rPr>
              <a:t>Đối tượng 0, 3, 4, 5: tháng 8 thấp hơn tháng 7</a:t>
            </a:r>
          </a:p>
          <a:p>
            <a:pPr algn="just">
              <a:lnSpc>
                <a:spcPct val="150000"/>
              </a:lnSpc>
            </a:pPr>
            <a:endParaRPr lang="en-US" sz="1200">
              <a:latin typeface="Raleway" pitchFamily="2" charset="0"/>
            </a:endParaRPr>
          </a:p>
        </p:txBody>
      </p:sp>
      <p:pic>
        <p:nvPicPr>
          <p:cNvPr id="12" name="Google Shape;164;p31">
            <a:extLst>
              <a:ext uri="{FF2B5EF4-FFF2-40B4-BE49-F238E27FC236}">
                <a16:creationId xmlns:a16="http://schemas.microsoft.com/office/drawing/2014/main" id="{4C239677-C803-AC1F-2D15-D9C176F0ACBC}"/>
              </a:ext>
            </a:extLst>
          </p:cNvPr>
          <p:cNvPicPr preferRelativeResize="0"/>
          <p:nvPr/>
        </p:nvPicPr>
        <p:blipFill rotWithShape="1">
          <a:blip r:embed="rId3">
            <a:alphaModFix/>
          </a:blip>
          <a:srcRect/>
          <a:stretch/>
        </p:blipFill>
        <p:spPr>
          <a:xfrm>
            <a:off x="7033121" y="3305955"/>
            <a:ext cx="347544" cy="327155"/>
          </a:xfrm>
          <a:prstGeom prst="rect">
            <a:avLst/>
          </a:prstGeom>
          <a:noFill/>
          <a:ln>
            <a:noFill/>
          </a:ln>
          <a:effectLst>
            <a:outerShdw blurRad="50800" dist="50800" dir="5400000" algn="ctr" rotWithShape="0">
              <a:schemeClr val="dk1">
                <a:alpha val="14900"/>
              </a:schemeClr>
            </a:outerShdw>
            <a:reflection stA="50000" endA="300" endPos="55000" fadeDir="5400012" sy="-100000" algn="bl" rotWithShape="0"/>
          </a:effectLst>
        </p:spPr>
      </p:pic>
    </p:spTree>
    <p:extLst>
      <p:ext uri="{BB962C8B-B14F-4D97-AF65-F5344CB8AC3E}">
        <p14:creationId xmlns:p14="http://schemas.microsoft.com/office/powerpoint/2010/main" val="2779347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8" name="Google Shape;128;p28"/>
          <p:cNvSpPr txBox="1">
            <a:spLocks noGrp="1"/>
          </p:cNvSpPr>
          <p:nvPr>
            <p:ph type="title" idx="2"/>
          </p:nvPr>
        </p:nvSpPr>
        <p:spPr>
          <a:xfrm>
            <a:off x="3027484" y="915417"/>
            <a:ext cx="31509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02</a:t>
            </a:r>
            <a:endParaRPr/>
          </a:p>
        </p:txBody>
      </p:sp>
      <p:sp>
        <p:nvSpPr>
          <p:cNvPr id="129" name="Google Shape;129;p28"/>
          <p:cNvSpPr txBox="1">
            <a:spLocks noGrp="1"/>
          </p:cNvSpPr>
          <p:nvPr>
            <p:ph type="title"/>
          </p:nvPr>
        </p:nvSpPr>
        <p:spPr>
          <a:xfrm>
            <a:off x="720000" y="2455530"/>
            <a:ext cx="7704000" cy="8418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6000"/>
              <a:buFont typeface="Bigshot One"/>
              <a:buNone/>
            </a:pPr>
            <a:r>
              <a:rPr lang="en-US"/>
              <a:t>SMS Brand name</a:t>
            </a:r>
            <a:endParaRPr/>
          </a:p>
        </p:txBody>
      </p:sp>
      <p:pic>
        <p:nvPicPr>
          <p:cNvPr id="135" name="Google Shape;135;p28"/>
          <p:cNvPicPr preferRelativeResize="0"/>
          <p:nvPr/>
        </p:nvPicPr>
        <p:blipFill rotWithShape="1">
          <a:blip r:embed="rId3">
            <a:alphaModFix/>
          </a:blip>
          <a:srcRect/>
          <a:stretch/>
        </p:blipFill>
        <p:spPr>
          <a:xfrm>
            <a:off x="3727942" y="4281518"/>
            <a:ext cx="1939135" cy="1215485"/>
          </a:xfrm>
          <a:prstGeom prst="rect">
            <a:avLst/>
          </a:prstGeom>
          <a:noFill/>
          <a:ln>
            <a:noFill/>
          </a:ln>
          <a:effectLst>
            <a:outerShdw blurRad="50800" dist="50800" dir="5400000" algn="ctr" rotWithShape="0">
              <a:schemeClr val="dk1">
                <a:alpha val="14900"/>
              </a:schemeClr>
            </a:outerShdw>
            <a:reflection stA="50000" endA="300" endPos="55000" fadeDir="5400012" sy="-100000" algn="bl" rotWithShape="0"/>
          </a:effectLst>
        </p:spPr>
      </p:pic>
    </p:spTree>
    <p:extLst>
      <p:ext uri="{BB962C8B-B14F-4D97-AF65-F5344CB8AC3E}">
        <p14:creationId xmlns:p14="http://schemas.microsoft.com/office/powerpoint/2010/main" val="3078884924"/>
      </p:ext>
    </p:extLst>
  </p:cSld>
  <p:clrMapOvr>
    <a:masterClrMapping/>
  </p:clrMapOvr>
  <p:transition spd="med" advClick="0" advTm="4028">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35"/>
                                        </p:tgtEl>
                                        <p:attrNameLst>
                                          <p:attrName>style.visibility</p:attrName>
                                        </p:attrNameLst>
                                      </p:cBhvr>
                                      <p:to>
                                        <p:strVal val="visible"/>
                                      </p:to>
                                    </p:set>
                                    <p:anim calcmode="lin" valueType="num">
                                      <p:cBhvr additive="base">
                                        <p:cTn id="7" dur="500" fill="hold"/>
                                        <p:tgtEl>
                                          <p:spTgt spid="135"/>
                                        </p:tgtEl>
                                        <p:attrNameLst>
                                          <p:attrName>ppt_x</p:attrName>
                                        </p:attrNameLst>
                                      </p:cBhvr>
                                      <p:tavLst>
                                        <p:tav tm="0">
                                          <p:val>
                                            <p:strVal val="0-#ppt_w/2"/>
                                          </p:val>
                                        </p:tav>
                                        <p:tav tm="100000">
                                          <p:val>
                                            <p:strVal val="#ppt_x"/>
                                          </p:val>
                                        </p:tav>
                                      </p:tavLst>
                                    </p:anim>
                                    <p:anim calcmode="lin" valueType="num">
                                      <p:cBhvr additive="base">
                                        <p:cTn id="8" dur="500" fill="hold"/>
                                        <p:tgtEl>
                                          <p:spTgt spid="13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129"/>
                                        </p:tgtEl>
                                        <p:attrNameLst>
                                          <p:attrName>style.visibility</p:attrName>
                                        </p:attrNameLst>
                                      </p:cBhvr>
                                      <p:to>
                                        <p:strVal val="visible"/>
                                      </p:to>
                                    </p:set>
                                    <p:anim calcmode="lin" valueType="num">
                                      <p:cBhvr>
                                        <p:cTn id="12" dur="500" fill="hold"/>
                                        <p:tgtEl>
                                          <p:spTgt spid="129"/>
                                        </p:tgtEl>
                                        <p:attrNameLst>
                                          <p:attrName>ppt_w</p:attrName>
                                        </p:attrNameLst>
                                      </p:cBhvr>
                                      <p:tavLst>
                                        <p:tav tm="0">
                                          <p:val>
                                            <p:fltVal val="0"/>
                                          </p:val>
                                        </p:tav>
                                        <p:tav tm="100000">
                                          <p:val>
                                            <p:strVal val="#ppt_w"/>
                                          </p:val>
                                        </p:tav>
                                      </p:tavLst>
                                    </p:anim>
                                    <p:anim calcmode="lin" valueType="num">
                                      <p:cBhvr>
                                        <p:cTn id="13" dur="500" fill="hold"/>
                                        <p:tgtEl>
                                          <p:spTgt spid="129"/>
                                        </p:tgtEl>
                                        <p:attrNameLst>
                                          <p:attrName>ppt_h</p:attrName>
                                        </p:attrNameLst>
                                      </p:cBhvr>
                                      <p:tavLst>
                                        <p:tav tm="0">
                                          <p:val>
                                            <p:fltVal val="0"/>
                                          </p:val>
                                        </p:tav>
                                        <p:tav tm="100000">
                                          <p:val>
                                            <p:strVal val="#ppt_h"/>
                                          </p:val>
                                        </p:tav>
                                      </p:tavLst>
                                    </p:anim>
                                    <p:animEffect transition="in" filter="fade">
                                      <p:cBhvr>
                                        <p:cTn id="14" dur="500"/>
                                        <p:tgtEl>
                                          <p:spTgt spid="129"/>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28"/>
                                        </p:tgtEl>
                                        <p:attrNameLst>
                                          <p:attrName>style.visibility</p:attrName>
                                        </p:attrNameLst>
                                      </p:cBhvr>
                                      <p:to>
                                        <p:strVal val="visible"/>
                                      </p:to>
                                    </p:set>
                                    <p:anim calcmode="lin" valueType="num">
                                      <p:cBhvr>
                                        <p:cTn id="17" dur="500" fill="hold"/>
                                        <p:tgtEl>
                                          <p:spTgt spid="128"/>
                                        </p:tgtEl>
                                        <p:attrNameLst>
                                          <p:attrName>ppt_w</p:attrName>
                                        </p:attrNameLst>
                                      </p:cBhvr>
                                      <p:tavLst>
                                        <p:tav tm="0">
                                          <p:val>
                                            <p:fltVal val="0"/>
                                          </p:val>
                                        </p:tav>
                                        <p:tav tm="100000">
                                          <p:val>
                                            <p:strVal val="#ppt_w"/>
                                          </p:val>
                                        </p:tav>
                                      </p:tavLst>
                                    </p:anim>
                                    <p:anim calcmode="lin" valueType="num">
                                      <p:cBhvr>
                                        <p:cTn id="18" dur="500" fill="hold"/>
                                        <p:tgtEl>
                                          <p:spTgt spid="128"/>
                                        </p:tgtEl>
                                        <p:attrNameLst>
                                          <p:attrName>ppt_h</p:attrName>
                                        </p:attrNameLst>
                                      </p:cBhvr>
                                      <p:tavLst>
                                        <p:tav tm="0">
                                          <p:val>
                                            <p:fltVal val="0"/>
                                          </p:val>
                                        </p:tav>
                                        <p:tav tm="100000">
                                          <p:val>
                                            <p:strVal val="#ppt_h"/>
                                          </p:val>
                                        </p:tav>
                                      </p:tavLst>
                                    </p:anim>
                                    <p:animEffect transition="in" filter="fade">
                                      <p:cBhvr>
                                        <p:cTn id="19" dur="500"/>
                                        <p:tgtEl>
                                          <p:spTgt spid="1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 grpId="0"/>
      <p:bldP spid="12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64;p31">
            <a:extLst>
              <a:ext uri="{FF2B5EF4-FFF2-40B4-BE49-F238E27FC236}">
                <a16:creationId xmlns:a16="http://schemas.microsoft.com/office/drawing/2014/main" id="{8624278D-1B28-3A43-C7B7-5FF5AAEC979C}"/>
              </a:ext>
            </a:extLst>
          </p:cNvPr>
          <p:cNvPicPr preferRelativeResize="0"/>
          <p:nvPr/>
        </p:nvPicPr>
        <p:blipFill rotWithShape="1">
          <a:blip r:embed="rId2">
            <a:alphaModFix/>
          </a:blip>
          <a:srcRect/>
          <a:stretch/>
        </p:blipFill>
        <p:spPr>
          <a:xfrm>
            <a:off x="655429" y="651519"/>
            <a:ext cx="146765" cy="327155"/>
          </a:xfrm>
          <a:prstGeom prst="rect">
            <a:avLst/>
          </a:prstGeom>
          <a:noFill/>
          <a:ln>
            <a:noFill/>
          </a:ln>
          <a:effectLst>
            <a:outerShdw blurRad="50800" dist="50800" dir="5400000" algn="ctr" rotWithShape="0">
              <a:schemeClr val="dk1">
                <a:alpha val="14900"/>
              </a:schemeClr>
            </a:outerShdw>
            <a:reflection stA="50000" endA="300" endPos="55000" fadeDir="5400012" sy="-100000" algn="bl" rotWithShape="0"/>
          </a:effectLst>
        </p:spPr>
      </p:pic>
      <p:sp>
        <p:nvSpPr>
          <p:cNvPr id="3" name="Google Shape;167;p31">
            <a:extLst>
              <a:ext uri="{FF2B5EF4-FFF2-40B4-BE49-F238E27FC236}">
                <a16:creationId xmlns:a16="http://schemas.microsoft.com/office/drawing/2014/main" id="{D7B3D2C3-0101-A31E-A94E-46961271F37E}"/>
              </a:ext>
            </a:extLst>
          </p:cNvPr>
          <p:cNvSpPr txBox="1">
            <a:spLocks/>
          </p:cNvSpPr>
          <p:nvPr/>
        </p:nvSpPr>
        <p:spPr>
          <a:xfrm>
            <a:off x="885557" y="791282"/>
            <a:ext cx="7046331" cy="45929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500"/>
              <a:buFont typeface="Bigshot One"/>
              <a:buNone/>
              <a:defRPr sz="2500" b="0" i="0" u="none" strike="noStrike" cap="none">
                <a:solidFill>
                  <a:schemeClr val="lt1"/>
                </a:solidFill>
                <a:latin typeface="Bigshot One"/>
                <a:ea typeface="Bigshot One"/>
                <a:cs typeface="Bigshot One"/>
                <a:sym typeface="Bigshot One"/>
              </a:defRPr>
            </a:lvl1pPr>
            <a:lvl2pPr marR="0" lvl="1"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2pPr>
            <a:lvl3pPr marR="0" lvl="2"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3pPr>
            <a:lvl4pPr marR="0" lvl="3"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4pPr>
            <a:lvl5pPr marR="0" lvl="4"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5pPr>
            <a:lvl6pPr marR="0" lvl="5"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6pPr>
            <a:lvl7pPr marR="0" lvl="6"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7pPr>
            <a:lvl8pPr marR="0" lvl="7"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8pPr>
            <a:lvl9pPr marR="0" lvl="8"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9pPr>
          </a:lstStyle>
          <a:p>
            <a:pPr algn="l">
              <a:lnSpc>
                <a:spcPct val="150000"/>
              </a:lnSpc>
            </a:pPr>
            <a:r>
              <a:rPr lang="en-US" sz="1200">
                <a:latin typeface="Raleway" pitchFamily="2" charset="0"/>
              </a:rPr>
              <a:t>Trong tháng 8 đã nhắn SMS Brand name 1985 khách. </a:t>
            </a:r>
          </a:p>
        </p:txBody>
      </p:sp>
      <p:sp>
        <p:nvSpPr>
          <p:cNvPr id="4" name="Google Shape;167;p31">
            <a:extLst>
              <a:ext uri="{FF2B5EF4-FFF2-40B4-BE49-F238E27FC236}">
                <a16:creationId xmlns:a16="http://schemas.microsoft.com/office/drawing/2014/main" id="{48907D55-3468-BAA0-03F6-27DC0E9428DD}"/>
              </a:ext>
            </a:extLst>
          </p:cNvPr>
          <p:cNvSpPr txBox="1">
            <a:spLocks/>
          </p:cNvSpPr>
          <p:nvPr/>
        </p:nvSpPr>
        <p:spPr>
          <a:xfrm>
            <a:off x="1495157" y="1503664"/>
            <a:ext cx="7046331" cy="45929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500"/>
              <a:buFont typeface="Bigshot One"/>
              <a:buNone/>
              <a:defRPr sz="2500" b="0" i="0" u="none" strike="noStrike" cap="none">
                <a:solidFill>
                  <a:schemeClr val="lt1"/>
                </a:solidFill>
                <a:latin typeface="Bigshot One"/>
                <a:ea typeface="Bigshot One"/>
                <a:cs typeface="Bigshot One"/>
                <a:sym typeface="Bigshot One"/>
              </a:defRPr>
            </a:lvl1pPr>
            <a:lvl2pPr marR="0" lvl="1"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2pPr>
            <a:lvl3pPr marR="0" lvl="2"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3pPr>
            <a:lvl4pPr marR="0" lvl="3"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4pPr>
            <a:lvl5pPr marR="0" lvl="4"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5pPr>
            <a:lvl6pPr marR="0" lvl="5"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6pPr>
            <a:lvl7pPr marR="0" lvl="6"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7pPr>
            <a:lvl8pPr marR="0" lvl="7"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8pPr>
            <a:lvl9pPr marR="0" lvl="8"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9pPr>
          </a:lstStyle>
          <a:p>
            <a:pPr algn="l">
              <a:lnSpc>
                <a:spcPct val="150000"/>
              </a:lnSpc>
            </a:pPr>
            <a:r>
              <a:rPr lang="en-US" sz="1200">
                <a:latin typeface="Raleway" pitchFamily="2" charset="0"/>
              </a:rPr>
              <a:t>Không có NV nào chăm sóc KH này (tháng 8 chia KH sinh nhật cho NV CS nhiều hơn các tháng trc để tỷ lệ tiếp cận thành công vs KH cao hơn)</a:t>
            </a:r>
          </a:p>
          <a:p>
            <a:pPr algn="l">
              <a:lnSpc>
                <a:spcPct val="150000"/>
              </a:lnSpc>
            </a:pPr>
            <a:endParaRPr lang="en-US" sz="1200">
              <a:latin typeface="Raleway" pitchFamily="2" charset="0"/>
            </a:endParaRPr>
          </a:p>
        </p:txBody>
      </p:sp>
      <p:pic>
        <p:nvPicPr>
          <p:cNvPr id="5" name="Google Shape;164;p31">
            <a:extLst>
              <a:ext uri="{FF2B5EF4-FFF2-40B4-BE49-F238E27FC236}">
                <a16:creationId xmlns:a16="http://schemas.microsoft.com/office/drawing/2014/main" id="{3FC8CCB7-4B35-5E79-96B3-601466CA0109}"/>
              </a:ext>
            </a:extLst>
          </p:cNvPr>
          <p:cNvPicPr preferRelativeResize="0"/>
          <p:nvPr/>
        </p:nvPicPr>
        <p:blipFill rotWithShape="1">
          <a:blip r:embed="rId2">
            <a:alphaModFix/>
          </a:blip>
          <a:srcRect/>
          <a:stretch/>
        </p:blipFill>
        <p:spPr>
          <a:xfrm>
            <a:off x="1231963" y="1406155"/>
            <a:ext cx="212896" cy="327155"/>
          </a:xfrm>
          <a:prstGeom prst="rect">
            <a:avLst/>
          </a:prstGeom>
          <a:noFill/>
          <a:ln>
            <a:noFill/>
          </a:ln>
          <a:effectLst>
            <a:outerShdw blurRad="50800" dist="50800" dir="5400000" algn="ctr" rotWithShape="0">
              <a:schemeClr val="dk1">
                <a:alpha val="14900"/>
              </a:schemeClr>
            </a:outerShdw>
            <a:reflection stA="50000" endA="300" endPos="55000" fadeDir="5400012" sy="-100000" algn="bl" rotWithShape="0"/>
          </a:effectLst>
        </p:spPr>
      </p:pic>
      <p:pic>
        <p:nvPicPr>
          <p:cNvPr id="6" name="Google Shape;164;p31">
            <a:extLst>
              <a:ext uri="{FF2B5EF4-FFF2-40B4-BE49-F238E27FC236}">
                <a16:creationId xmlns:a16="http://schemas.microsoft.com/office/drawing/2014/main" id="{08F83BF4-0E25-9C5C-A959-0223BD8B17A4}"/>
              </a:ext>
            </a:extLst>
          </p:cNvPr>
          <p:cNvPicPr preferRelativeResize="0"/>
          <p:nvPr/>
        </p:nvPicPr>
        <p:blipFill rotWithShape="1">
          <a:blip r:embed="rId2">
            <a:alphaModFix/>
          </a:blip>
          <a:srcRect/>
          <a:stretch/>
        </p:blipFill>
        <p:spPr>
          <a:xfrm>
            <a:off x="698440" y="2342544"/>
            <a:ext cx="162267" cy="327155"/>
          </a:xfrm>
          <a:prstGeom prst="rect">
            <a:avLst/>
          </a:prstGeom>
          <a:noFill/>
          <a:ln>
            <a:noFill/>
          </a:ln>
          <a:effectLst>
            <a:outerShdw blurRad="50800" dist="50800" dir="5400000" algn="ctr" rotWithShape="0">
              <a:schemeClr val="dk1">
                <a:alpha val="14900"/>
              </a:schemeClr>
            </a:outerShdw>
            <a:reflection stA="50000" endA="300" endPos="55000" fadeDir="5400012" sy="-100000" algn="bl" rotWithShape="0"/>
          </a:effectLst>
        </p:spPr>
      </p:pic>
      <p:sp>
        <p:nvSpPr>
          <p:cNvPr id="7" name="Google Shape;167;p31">
            <a:extLst>
              <a:ext uri="{FF2B5EF4-FFF2-40B4-BE49-F238E27FC236}">
                <a16:creationId xmlns:a16="http://schemas.microsoft.com/office/drawing/2014/main" id="{77AD147B-10ED-2442-ED40-21D996BFB77C}"/>
              </a:ext>
            </a:extLst>
          </p:cNvPr>
          <p:cNvSpPr txBox="1">
            <a:spLocks/>
          </p:cNvSpPr>
          <p:nvPr/>
        </p:nvSpPr>
        <p:spPr>
          <a:xfrm>
            <a:off x="934048" y="2342544"/>
            <a:ext cx="7790610" cy="45929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500"/>
              <a:buFont typeface="Bigshot One"/>
              <a:buNone/>
              <a:defRPr sz="2500" b="0" i="0" u="none" strike="noStrike" cap="none">
                <a:solidFill>
                  <a:schemeClr val="lt1"/>
                </a:solidFill>
                <a:latin typeface="Bigshot One"/>
                <a:ea typeface="Bigshot One"/>
                <a:cs typeface="Bigshot One"/>
                <a:sym typeface="Bigshot One"/>
              </a:defRPr>
            </a:lvl1pPr>
            <a:lvl2pPr marR="0" lvl="1"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2pPr>
            <a:lvl3pPr marR="0" lvl="2"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3pPr>
            <a:lvl4pPr marR="0" lvl="3"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4pPr>
            <a:lvl5pPr marR="0" lvl="4"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5pPr>
            <a:lvl6pPr marR="0" lvl="5"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6pPr>
            <a:lvl7pPr marR="0" lvl="6"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7pPr>
            <a:lvl8pPr marR="0" lvl="7"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8pPr>
            <a:lvl9pPr marR="0" lvl="8"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9pPr>
          </a:lstStyle>
          <a:p>
            <a:pPr algn="l">
              <a:lnSpc>
                <a:spcPct val="150000"/>
              </a:lnSpc>
            </a:pPr>
            <a:r>
              <a:rPr lang="en-US" sz="1200">
                <a:latin typeface="Raleway" pitchFamily="2" charset="0"/>
              </a:rPr>
              <a:t>Trong 1985 khách được nhắn tin thì có:</a:t>
            </a:r>
          </a:p>
          <a:p>
            <a:pPr algn="l">
              <a:lnSpc>
                <a:spcPct val="150000"/>
              </a:lnSpc>
            </a:pPr>
            <a:r>
              <a:rPr lang="en-US" sz="1200">
                <a:latin typeface="Raleway" pitchFamily="2" charset="0"/>
              </a:rPr>
              <a:t>- 1 khách trong danh sách phát sinh doanh số:  </a:t>
            </a:r>
          </a:p>
          <a:p>
            <a:pPr algn="l">
              <a:lnSpc>
                <a:spcPct val="150000"/>
              </a:lnSpc>
            </a:pPr>
            <a:endParaRPr lang="en-US" sz="1200">
              <a:latin typeface="Raleway" pitchFamily="2" charset="0"/>
            </a:endParaRPr>
          </a:p>
        </p:txBody>
      </p:sp>
      <p:sp>
        <p:nvSpPr>
          <p:cNvPr id="8" name="Google Shape;167;p31">
            <a:extLst>
              <a:ext uri="{FF2B5EF4-FFF2-40B4-BE49-F238E27FC236}">
                <a16:creationId xmlns:a16="http://schemas.microsoft.com/office/drawing/2014/main" id="{1CEA6D99-A927-5618-F832-F8626E7C6D77}"/>
              </a:ext>
            </a:extLst>
          </p:cNvPr>
          <p:cNvSpPr txBox="1">
            <a:spLocks/>
          </p:cNvSpPr>
          <p:nvPr/>
        </p:nvSpPr>
        <p:spPr>
          <a:xfrm>
            <a:off x="630383" y="2766922"/>
            <a:ext cx="8513617" cy="174938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500"/>
              <a:buFont typeface="Bigshot One"/>
              <a:buNone/>
              <a:defRPr sz="2500" b="0" i="0" u="none" strike="noStrike" cap="none">
                <a:solidFill>
                  <a:schemeClr val="lt1"/>
                </a:solidFill>
                <a:latin typeface="Bigshot One"/>
                <a:ea typeface="Bigshot One"/>
                <a:cs typeface="Bigshot One"/>
                <a:sym typeface="Bigshot One"/>
              </a:defRPr>
            </a:lvl1pPr>
            <a:lvl2pPr marR="0" lvl="1"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2pPr>
            <a:lvl3pPr marR="0" lvl="2"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3pPr>
            <a:lvl4pPr marR="0" lvl="3"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4pPr>
            <a:lvl5pPr marR="0" lvl="4"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5pPr>
            <a:lvl6pPr marR="0" lvl="5"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6pPr>
            <a:lvl7pPr marR="0" lvl="6"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7pPr>
            <a:lvl8pPr marR="0" lvl="7"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8pPr>
            <a:lvl9pPr marR="0" lvl="8"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9pPr>
          </a:lstStyle>
          <a:p>
            <a:pPr algn="just">
              <a:lnSpc>
                <a:spcPct val="150000"/>
              </a:lnSpc>
            </a:pPr>
            <a:r>
              <a:rPr lang="en-US" sz="1200">
                <a:latin typeface="Raleway" pitchFamily="2" charset="0"/>
              </a:rPr>
              <a:t>1 khách 0943371888 mua ngày 31/8, theo đúng CTKM được nhắn và ko dc NVCS, doanh số 9,5 triệu. </a:t>
            </a:r>
            <a:r>
              <a:rPr lang="en-US" sz="1200">
                <a:solidFill>
                  <a:schemeClr val="bg1"/>
                </a:solidFill>
                <a:latin typeface="Raleway" pitchFamily="2" charset="0"/>
              </a:rPr>
              <a:t>NVBH tư vấn ctr hay, rõ ràng, chủ động hướng dẫn KH các thông tin liên quan đến thời điểm LDBD, cách sử dụng DHD, phối đồ…</a:t>
            </a:r>
          </a:p>
          <a:p>
            <a:pPr algn="just">
              <a:lnSpc>
                <a:spcPct val="150000"/>
              </a:lnSpc>
            </a:pPr>
            <a:r>
              <a:rPr lang="en-US" sz="1200">
                <a:solidFill>
                  <a:schemeClr val="bg1"/>
                </a:solidFill>
                <a:latin typeface="Raleway" pitchFamily="2" charset="0"/>
              </a:rPr>
              <a:t>Tuy nhiên NV biết KH cũ đã mua của hệ thống nhưng ko check thông tin trên web -&gt; Dẫn đến ko biết đây là KH được SMS Brand name nhắn tin, nên ko kế thừa</a:t>
            </a:r>
          </a:p>
          <a:p>
            <a:pPr algn="just">
              <a:lnSpc>
                <a:spcPct val="150000"/>
              </a:lnSpc>
            </a:pPr>
            <a:r>
              <a:rPr lang="en-US" sz="1200">
                <a:latin typeface="Raleway" pitchFamily="2" charset="0"/>
              </a:rPr>
              <a:t>-&gt; Ds từ KH được nhận SMS và mua đúng theo SMS là 9,5 triệu, ko có NVCS (tương đương vs DS tháng 7)</a:t>
            </a:r>
          </a:p>
        </p:txBody>
      </p:sp>
      <p:sp>
        <p:nvSpPr>
          <p:cNvPr id="9" name="Arrow: Right 8">
            <a:extLst>
              <a:ext uri="{FF2B5EF4-FFF2-40B4-BE49-F238E27FC236}">
                <a16:creationId xmlns:a16="http://schemas.microsoft.com/office/drawing/2014/main" id="{BAD91A82-24AC-6F06-0B09-866511E95326}"/>
              </a:ext>
            </a:extLst>
          </p:cNvPr>
          <p:cNvSpPr/>
          <p:nvPr/>
        </p:nvSpPr>
        <p:spPr>
          <a:xfrm>
            <a:off x="748145" y="4691776"/>
            <a:ext cx="747012" cy="45719"/>
          </a:xfrm>
          <a:prstGeom prst="rightArrow">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75000"/>
                </a:schemeClr>
              </a:solidFill>
            </a:endParaRPr>
          </a:p>
        </p:txBody>
      </p:sp>
      <p:sp>
        <p:nvSpPr>
          <p:cNvPr id="10" name="Google Shape;167;p31">
            <a:extLst>
              <a:ext uri="{FF2B5EF4-FFF2-40B4-BE49-F238E27FC236}">
                <a16:creationId xmlns:a16="http://schemas.microsoft.com/office/drawing/2014/main" id="{4C5017D5-6240-E267-F58D-72D26D22E0AC}"/>
              </a:ext>
            </a:extLst>
          </p:cNvPr>
          <p:cNvSpPr txBox="1">
            <a:spLocks/>
          </p:cNvSpPr>
          <p:nvPr/>
        </p:nvSpPr>
        <p:spPr>
          <a:xfrm>
            <a:off x="1495157" y="4677242"/>
            <a:ext cx="7790610" cy="45929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500"/>
              <a:buFont typeface="Bigshot One"/>
              <a:buNone/>
              <a:defRPr sz="2500" b="0" i="0" u="none" strike="noStrike" cap="none">
                <a:solidFill>
                  <a:schemeClr val="lt1"/>
                </a:solidFill>
                <a:latin typeface="Bigshot One"/>
                <a:ea typeface="Bigshot One"/>
                <a:cs typeface="Bigshot One"/>
                <a:sym typeface="Bigshot One"/>
              </a:defRPr>
            </a:lvl1pPr>
            <a:lvl2pPr marR="0" lvl="1"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2pPr>
            <a:lvl3pPr marR="0" lvl="2"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3pPr>
            <a:lvl4pPr marR="0" lvl="3"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4pPr>
            <a:lvl5pPr marR="0" lvl="4"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5pPr>
            <a:lvl6pPr marR="0" lvl="5"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6pPr>
            <a:lvl7pPr marR="0" lvl="6"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7pPr>
            <a:lvl8pPr marR="0" lvl="7"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8pPr>
            <a:lvl9pPr marR="0" lvl="8"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9pPr>
          </a:lstStyle>
          <a:p>
            <a:pPr algn="l">
              <a:lnSpc>
                <a:spcPct val="150000"/>
              </a:lnSpc>
            </a:pPr>
            <a:r>
              <a:rPr lang="en-US" sz="1200">
                <a:solidFill>
                  <a:schemeClr val="accent1">
                    <a:lumMod val="75000"/>
                  </a:schemeClr>
                </a:solidFill>
                <a:latin typeface="Raleway" pitchFamily="2" charset="0"/>
              </a:rPr>
              <a:t>Trường hợp NV sai quy trình ở trên là Hoa Vincom – Đã cmt web và báo trực tiếp với quản lý để rút kinh nghiệm</a:t>
            </a:r>
          </a:p>
          <a:p>
            <a:pPr algn="l">
              <a:lnSpc>
                <a:spcPct val="150000"/>
              </a:lnSpc>
            </a:pPr>
            <a:endParaRPr lang="en-US" sz="1200">
              <a:solidFill>
                <a:schemeClr val="accent1">
                  <a:lumMod val="75000"/>
                </a:schemeClr>
              </a:solidFill>
              <a:latin typeface="Raleway" pitchFamily="2" charset="0"/>
            </a:endParaRPr>
          </a:p>
        </p:txBody>
      </p:sp>
    </p:spTree>
    <p:extLst>
      <p:ext uri="{BB962C8B-B14F-4D97-AF65-F5344CB8AC3E}">
        <p14:creationId xmlns:p14="http://schemas.microsoft.com/office/powerpoint/2010/main" val="533190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0-#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0-#ppt_w/2"/>
                                          </p:val>
                                        </p:tav>
                                        <p:tav tm="100000">
                                          <p:val>
                                            <p:strVal val="#ppt_x"/>
                                          </p:val>
                                        </p:tav>
                                      </p:tavLst>
                                    </p:anim>
                                    <p:anim calcmode="lin" valueType="num">
                                      <p:cBhvr additive="base">
                                        <p:cTn id="28" dur="500" fill="hold"/>
                                        <p:tgtEl>
                                          <p:spTgt spid="6"/>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0-#ppt_w/2"/>
                                          </p:val>
                                        </p:tav>
                                        <p:tav tm="100000">
                                          <p:val>
                                            <p:strVal val="#ppt_x"/>
                                          </p:val>
                                        </p:tav>
                                      </p:tavLst>
                                    </p:anim>
                                    <p:anim calcmode="lin" valueType="num">
                                      <p:cBhvr additive="base">
                                        <p:cTn id="32" dur="500" fill="hold"/>
                                        <p:tgtEl>
                                          <p:spTgt spid="7"/>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500" fill="hold"/>
                                        <p:tgtEl>
                                          <p:spTgt spid="8"/>
                                        </p:tgtEl>
                                        <p:attrNameLst>
                                          <p:attrName>ppt_x</p:attrName>
                                        </p:attrNameLst>
                                      </p:cBhvr>
                                      <p:tavLst>
                                        <p:tav tm="0">
                                          <p:val>
                                            <p:strVal val="0-#ppt_w/2"/>
                                          </p:val>
                                        </p:tav>
                                        <p:tav tm="100000">
                                          <p:val>
                                            <p:strVal val="#ppt_x"/>
                                          </p:val>
                                        </p:tav>
                                      </p:tavLst>
                                    </p:anim>
                                    <p:anim calcmode="lin" valueType="num">
                                      <p:cBhvr additive="base">
                                        <p:cTn id="36" dur="500" fill="hold"/>
                                        <p:tgtEl>
                                          <p:spTgt spid="8"/>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500" fill="hold"/>
                                        <p:tgtEl>
                                          <p:spTgt spid="10"/>
                                        </p:tgtEl>
                                        <p:attrNameLst>
                                          <p:attrName>ppt_x</p:attrName>
                                        </p:attrNameLst>
                                      </p:cBhvr>
                                      <p:tavLst>
                                        <p:tav tm="0">
                                          <p:val>
                                            <p:strVal val="0-#ppt_w/2"/>
                                          </p:val>
                                        </p:tav>
                                        <p:tav tm="100000">
                                          <p:val>
                                            <p:strVal val="#ppt_x"/>
                                          </p:val>
                                        </p:tav>
                                      </p:tavLst>
                                    </p:anim>
                                    <p:anim calcmode="lin" valueType="num">
                                      <p:cBhvr additive="base">
                                        <p:cTn id="40"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p:bldP spid="8"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5" name="Google Shape;165;p17"/>
          <p:cNvSpPr/>
          <p:nvPr/>
        </p:nvSpPr>
        <p:spPr>
          <a:xfrm>
            <a:off x="205897" y="1405289"/>
            <a:ext cx="2400300" cy="1083300"/>
          </a:xfrm>
          <a:prstGeom prst="roundRect">
            <a:avLst>
              <a:gd name="adj" fmla="val 10018"/>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solidFill>
                  <a:schemeClr val="lt1"/>
                </a:solidFill>
                <a:latin typeface="Fira Sans Extra Condensed"/>
                <a:ea typeface="Fira Sans Extra Condensed"/>
                <a:cs typeface="Fira Sans Extra Condensed"/>
                <a:sym typeface="Fira Sans Extra Condensed"/>
              </a:rPr>
              <a:t>Nội dung chính</a:t>
            </a:r>
            <a:endParaRPr sz="2400" b="1">
              <a:latin typeface="Fira Sans Extra Condensed"/>
              <a:ea typeface="Fira Sans Extra Condensed"/>
              <a:cs typeface="Fira Sans Extra Condensed"/>
              <a:sym typeface="Fira Sans Extra Condensed"/>
            </a:endParaRPr>
          </a:p>
        </p:txBody>
      </p:sp>
      <p:sp>
        <p:nvSpPr>
          <p:cNvPr id="166" name="Google Shape;166;p17"/>
          <p:cNvSpPr/>
          <p:nvPr/>
        </p:nvSpPr>
        <p:spPr>
          <a:xfrm>
            <a:off x="4516581" y="383736"/>
            <a:ext cx="4114800" cy="1083300"/>
          </a:xfrm>
          <a:prstGeom prst="roundRect">
            <a:avLst>
              <a:gd name="adj" fmla="val 10018"/>
            </a:avLst>
          </a:prstGeom>
          <a:solidFill>
            <a:srgbClr val="155FE5">
              <a:alpha val="12549"/>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3000" b="1">
              <a:latin typeface="Fira Sans Extra Condensed"/>
              <a:ea typeface="Fira Sans Extra Condensed"/>
              <a:cs typeface="Fira Sans Extra Condensed"/>
              <a:sym typeface="Fira Sans Extra Condensed"/>
            </a:endParaRPr>
          </a:p>
        </p:txBody>
      </p:sp>
      <p:sp>
        <p:nvSpPr>
          <p:cNvPr id="167" name="Google Shape;167;p17"/>
          <p:cNvSpPr/>
          <p:nvPr/>
        </p:nvSpPr>
        <p:spPr>
          <a:xfrm>
            <a:off x="4516582" y="3347017"/>
            <a:ext cx="4114800" cy="1083300"/>
          </a:xfrm>
          <a:prstGeom prst="roundRect">
            <a:avLst>
              <a:gd name="adj" fmla="val 10018"/>
            </a:avLst>
          </a:prstGeom>
          <a:solidFill>
            <a:srgbClr val="2A8BFD">
              <a:alpha val="12549"/>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3000" b="1">
              <a:latin typeface="Fira Sans Extra Condensed"/>
              <a:ea typeface="Fira Sans Extra Condensed"/>
              <a:cs typeface="Fira Sans Extra Condensed"/>
              <a:sym typeface="Fira Sans Extra Condensed"/>
            </a:endParaRPr>
          </a:p>
        </p:txBody>
      </p:sp>
      <p:sp>
        <p:nvSpPr>
          <p:cNvPr id="170" name="Google Shape;170;p17"/>
          <p:cNvSpPr txBox="1"/>
          <p:nvPr/>
        </p:nvSpPr>
        <p:spPr>
          <a:xfrm>
            <a:off x="4815310" y="721537"/>
            <a:ext cx="2615921" cy="36138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800" b="1">
                <a:solidFill>
                  <a:schemeClr val="bg1"/>
                </a:solidFill>
                <a:latin typeface="Fira Sans Extra Condensed"/>
                <a:ea typeface="Fira Sans Extra Condensed"/>
                <a:cs typeface="Fira Sans Extra Condensed"/>
                <a:sym typeface="Fira Sans Extra Condensed"/>
              </a:rPr>
              <a:t>Doanh số</a:t>
            </a:r>
            <a:endParaRPr sz="1800" b="1">
              <a:solidFill>
                <a:schemeClr val="bg1"/>
              </a:solidFill>
              <a:latin typeface="Fira Sans Extra Condensed"/>
              <a:ea typeface="Fira Sans Extra Condensed"/>
              <a:cs typeface="Fira Sans Extra Condensed"/>
              <a:sym typeface="Fira Sans Extra Condensed"/>
            </a:endParaRPr>
          </a:p>
        </p:txBody>
      </p:sp>
      <p:sp>
        <p:nvSpPr>
          <p:cNvPr id="172" name="Google Shape;172;p17"/>
          <p:cNvSpPr/>
          <p:nvPr/>
        </p:nvSpPr>
        <p:spPr>
          <a:xfrm>
            <a:off x="7503054" y="515338"/>
            <a:ext cx="796200" cy="7959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3" name="Google Shape;173;p17"/>
          <p:cNvGrpSpPr/>
          <p:nvPr/>
        </p:nvGrpSpPr>
        <p:grpSpPr>
          <a:xfrm>
            <a:off x="7755968" y="721537"/>
            <a:ext cx="342580" cy="339271"/>
            <a:chOff x="5049725" y="1435050"/>
            <a:chExt cx="486550" cy="481850"/>
          </a:xfrm>
        </p:grpSpPr>
        <p:sp>
          <p:nvSpPr>
            <p:cNvPr id="174" name="Google Shape;174;p17"/>
            <p:cNvSpPr/>
            <p:nvPr/>
          </p:nvSpPr>
          <p:spPr>
            <a:xfrm>
              <a:off x="5136300" y="1519775"/>
              <a:ext cx="310550" cy="310550"/>
            </a:xfrm>
            <a:custGeom>
              <a:avLst/>
              <a:gdLst/>
              <a:ahLst/>
              <a:cxnLst/>
              <a:rect l="l" t="t" r="r" b="b"/>
              <a:pathLst>
                <a:path w="12422" h="12422" extrusionOk="0">
                  <a:moveTo>
                    <a:pt x="6209" y="1"/>
                  </a:moveTo>
                  <a:cubicBezTo>
                    <a:pt x="2786" y="1"/>
                    <a:pt x="0" y="2786"/>
                    <a:pt x="0" y="6213"/>
                  </a:cubicBezTo>
                  <a:cubicBezTo>
                    <a:pt x="0" y="9637"/>
                    <a:pt x="2786" y="12422"/>
                    <a:pt x="6209" y="12422"/>
                  </a:cubicBezTo>
                  <a:cubicBezTo>
                    <a:pt x="9636" y="12422"/>
                    <a:pt x="12422" y="9637"/>
                    <a:pt x="12422" y="6213"/>
                  </a:cubicBezTo>
                  <a:cubicBezTo>
                    <a:pt x="12422" y="5219"/>
                    <a:pt x="12160" y="4258"/>
                    <a:pt x="11711" y="3388"/>
                  </a:cubicBezTo>
                  <a:lnTo>
                    <a:pt x="11428" y="3388"/>
                  </a:lnTo>
                  <a:lnTo>
                    <a:pt x="10780" y="4036"/>
                  </a:lnTo>
                  <a:cubicBezTo>
                    <a:pt x="11112" y="4713"/>
                    <a:pt x="11286" y="5457"/>
                    <a:pt x="11292" y="6213"/>
                  </a:cubicBezTo>
                  <a:cubicBezTo>
                    <a:pt x="11292" y="9013"/>
                    <a:pt x="9010" y="11293"/>
                    <a:pt x="6209" y="11293"/>
                  </a:cubicBezTo>
                  <a:cubicBezTo>
                    <a:pt x="3409" y="11293"/>
                    <a:pt x="1129" y="9013"/>
                    <a:pt x="1129" y="6213"/>
                  </a:cubicBezTo>
                  <a:cubicBezTo>
                    <a:pt x="1129" y="3409"/>
                    <a:pt x="3409" y="1130"/>
                    <a:pt x="6209" y="1130"/>
                  </a:cubicBezTo>
                  <a:cubicBezTo>
                    <a:pt x="6965" y="1133"/>
                    <a:pt x="7709" y="1307"/>
                    <a:pt x="8387" y="1639"/>
                  </a:cubicBezTo>
                  <a:lnTo>
                    <a:pt x="9034" y="994"/>
                  </a:lnTo>
                  <a:lnTo>
                    <a:pt x="9034" y="708"/>
                  </a:lnTo>
                  <a:cubicBezTo>
                    <a:pt x="8164" y="260"/>
                    <a:pt x="7203" y="1"/>
                    <a:pt x="62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75" name="Google Shape;175;p17"/>
            <p:cNvSpPr/>
            <p:nvPr/>
          </p:nvSpPr>
          <p:spPr>
            <a:xfrm>
              <a:off x="5184925" y="1576250"/>
              <a:ext cx="205475" cy="197625"/>
            </a:xfrm>
            <a:custGeom>
              <a:avLst/>
              <a:gdLst/>
              <a:ahLst/>
              <a:cxnLst/>
              <a:rect l="l" t="t" r="r" b="b"/>
              <a:pathLst>
                <a:path w="8219" h="7905" extrusionOk="0">
                  <a:moveTo>
                    <a:pt x="4264" y="0"/>
                  </a:moveTo>
                  <a:cubicBezTo>
                    <a:pt x="2665" y="0"/>
                    <a:pt x="1226" y="964"/>
                    <a:pt x="612" y="2439"/>
                  </a:cubicBezTo>
                  <a:cubicBezTo>
                    <a:pt x="0" y="3918"/>
                    <a:pt x="341" y="5616"/>
                    <a:pt x="1470" y="6748"/>
                  </a:cubicBezTo>
                  <a:cubicBezTo>
                    <a:pt x="2225" y="7503"/>
                    <a:pt x="3236" y="7904"/>
                    <a:pt x="4264" y="7904"/>
                  </a:cubicBezTo>
                  <a:cubicBezTo>
                    <a:pt x="4774" y="7904"/>
                    <a:pt x="5287" y="7806"/>
                    <a:pt x="5776" y="7603"/>
                  </a:cubicBezTo>
                  <a:cubicBezTo>
                    <a:pt x="7255" y="6992"/>
                    <a:pt x="8218" y="5550"/>
                    <a:pt x="8218" y="3954"/>
                  </a:cubicBezTo>
                  <a:cubicBezTo>
                    <a:pt x="8212" y="3502"/>
                    <a:pt x="8131" y="3059"/>
                    <a:pt x="7974" y="2638"/>
                  </a:cubicBezTo>
                  <a:lnTo>
                    <a:pt x="7050" y="3565"/>
                  </a:lnTo>
                  <a:cubicBezTo>
                    <a:pt x="7071" y="3692"/>
                    <a:pt x="7083" y="3821"/>
                    <a:pt x="7089" y="3954"/>
                  </a:cubicBezTo>
                  <a:cubicBezTo>
                    <a:pt x="7089" y="5095"/>
                    <a:pt x="6399" y="6125"/>
                    <a:pt x="5345" y="6562"/>
                  </a:cubicBezTo>
                  <a:cubicBezTo>
                    <a:pt x="4996" y="6706"/>
                    <a:pt x="4629" y="6776"/>
                    <a:pt x="4265" y="6776"/>
                  </a:cubicBezTo>
                  <a:cubicBezTo>
                    <a:pt x="3530" y="6776"/>
                    <a:pt x="2808" y="6489"/>
                    <a:pt x="2268" y="5947"/>
                  </a:cubicBezTo>
                  <a:cubicBezTo>
                    <a:pt x="1461" y="5140"/>
                    <a:pt x="1220" y="3927"/>
                    <a:pt x="1657" y="2873"/>
                  </a:cubicBezTo>
                  <a:cubicBezTo>
                    <a:pt x="2093" y="1816"/>
                    <a:pt x="3123" y="1129"/>
                    <a:pt x="4264" y="1129"/>
                  </a:cubicBezTo>
                  <a:cubicBezTo>
                    <a:pt x="4394" y="1132"/>
                    <a:pt x="4523" y="1144"/>
                    <a:pt x="4653" y="1168"/>
                  </a:cubicBezTo>
                  <a:lnTo>
                    <a:pt x="5580" y="241"/>
                  </a:lnTo>
                  <a:cubicBezTo>
                    <a:pt x="5159" y="84"/>
                    <a:pt x="4713" y="3"/>
                    <a:pt x="4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76" name="Google Shape;176;p17"/>
            <p:cNvSpPr/>
            <p:nvPr/>
          </p:nvSpPr>
          <p:spPr>
            <a:xfrm>
              <a:off x="5049725" y="1435075"/>
              <a:ext cx="481825" cy="481825"/>
            </a:xfrm>
            <a:custGeom>
              <a:avLst/>
              <a:gdLst/>
              <a:ahLst/>
              <a:cxnLst/>
              <a:rect l="l" t="t" r="r" b="b"/>
              <a:pathLst>
                <a:path w="19273" h="19273" extrusionOk="0">
                  <a:moveTo>
                    <a:pt x="9672" y="1"/>
                  </a:moveTo>
                  <a:cubicBezTo>
                    <a:pt x="4379" y="1"/>
                    <a:pt x="0" y="4307"/>
                    <a:pt x="0" y="9601"/>
                  </a:cubicBezTo>
                  <a:cubicBezTo>
                    <a:pt x="0" y="14892"/>
                    <a:pt x="4379" y="19273"/>
                    <a:pt x="9672" y="19273"/>
                  </a:cubicBezTo>
                  <a:cubicBezTo>
                    <a:pt x="14966" y="19273"/>
                    <a:pt x="19272" y="14892"/>
                    <a:pt x="19272" y="9601"/>
                  </a:cubicBezTo>
                  <a:cubicBezTo>
                    <a:pt x="19269" y="8204"/>
                    <a:pt x="18962" y="6821"/>
                    <a:pt x="18369" y="5557"/>
                  </a:cubicBezTo>
                  <a:lnTo>
                    <a:pt x="17646" y="6279"/>
                  </a:lnTo>
                  <a:cubicBezTo>
                    <a:pt x="17327" y="6599"/>
                    <a:pt x="16896" y="6776"/>
                    <a:pt x="16448" y="6776"/>
                  </a:cubicBezTo>
                  <a:lnTo>
                    <a:pt x="16430" y="6776"/>
                  </a:lnTo>
                  <a:cubicBezTo>
                    <a:pt x="16809" y="7671"/>
                    <a:pt x="17008" y="8628"/>
                    <a:pt x="17014" y="9601"/>
                  </a:cubicBezTo>
                  <a:cubicBezTo>
                    <a:pt x="17014" y="13648"/>
                    <a:pt x="13720" y="16939"/>
                    <a:pt x="9672" y="16939"/>
                  </a:cubicBezTo>
                  <a:cubicBezTo>
                    <a:pt x="5625" y="16939"/>
                    <a:pt x="2334" y="13648"/>
                    <a:pt x="2334" y="9601"/>
                  </a:cubicBezTo>
                  <a:cubicBezTo>
                    <a:pt x="2334" y="5554"/>
                    <a:pt x="5625" y="2259"/>
                    <a:pt x="9672" y="2259"/>
                  </a:cubicBezTo>
                  <a:cubicBezTo>
                    <a:pt x="10642" y="2265"/>
                    <a:pt x="11603" y="2464"/>
                    <a:pt x="12497" y="2844"/>
                  </a:cubicBezTo>
                  <a:lnTo>
                    <a:pt x="12497" y="2825"/>
                  </a:lnTo>
                  <a:cubicBezTo>
                    <a:pt x="12494" y="2374"/>
                    <a:pt x="12672" y="1943"/>
                    <a:pt x="12991" y="1627"/>
                  </a:cubicBezTo>
                  <a:lnTo>
                    <a:pt x="13713" y="904"/>
                  </a:lnTo>
                  <a:cubicBezTo>
                    <a:pt x="12449" y="311"/>
                    <a:pt x="11070" y="4"/>
                    <a:pt x="967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77" name="Google Shape;177;p17"/>
            <p:cNvSpPr/>
            <p:nvPr/>
          </p:nvSpPr>
          <p:spPr>
            <a:xfrm>
              <a:off x="5245825" y="1435050"/>
              <a:ext cx="290450" cy="282350"/>
            </a:xfrm>
            <a:custGeom>
              <a:avLst/>
              <a:gdLst/>
              <a:ahLst/>
              <a:cxnLst/>
              <a:rect l="l" t="t" r="r" b="b"/>
              <a:pathLst>
                <a:path w="11618" h="11294" extrusionOk="0">
                  <a:moveTo>
                    <a:pt x="8601" y="1"/>
                  </a:moveTo>
                  <a:cubicBezTo>
                    <a:pt x="8461" y="1"/>
                    <a:pt x="8319" y="52"/>
                    <a:pt x="8203" y="168"/>
                  </a:cubicBezTo>
                  <a:lnTo>
                    <a:pt x="5945" y="2426"/>
                  </a:lnTo>
                  <a:cubicBezTo>
                    <a:pt x="5839" y="2531"/>
                    <a:pt x="5779" y="2676"/>
                    <a:pt x="5782" y="2826"/>
                  </a:cubicBezTo>
                  <a:lnTo>
                    <a:pt x="5782" y="4850"/>
                  </a:lnTo>
                  <a:lnTo>
                    <a:pt x="2554" y="8075"/>
                  </a:lnTo>
                  <a:cubicBezTo>
                    <a:pt x="2328" y="7967"/>
                    <a:pt x="2081" y="7906"/>
                    <a:pt x="1828" y="7906"/>
                  </a:cubicBezTo>
                  <a:cubicBezTo>
                    <a:pt x="1142" y="7906"/>
                    <a:pt x="525" y="8319"/>
                    <a:pt x="263" y="8951"/>
                  </a:cubicBezTo>
                  <a:cubicBezTo>
                    <a:pt x="1" y="9584"/>
                    <a:pt x="145" y="10312"/>
                    <a:pt x="630" y="10797"/>
                  </a:cubicBezTo>
                  <a:cubicBezTo>
                    <a:pt x="954" y="11122"/>
                    <a:pt x="1388" y="11294"/>
                    <a:pt x="1828" y="11294"/>
                  </a:cubicBezTo>
                  <a:cubicBezTo>
                    <a:pt x="2046" y="11294"/>
                    <a:pt x="2266" y="11251"/>
                    <a:pt x="2476" y="11165"/>
                  </a:cubicBezTo>
                  <a:cubicBezTo>
                    <a:pt x="3108" y="10903"/>
                    <a:pt x="3524" y="10285"/>
                    <a:pt x="3524" y="9602"/>
                  </a:cubicBezTo>
                  <a:cubicBezTo>
                    <a:pt x="3521" y="9349"/>
                    <a:pt x="3463" y="9102"/>
                    <a:pt x="3352" y="8876"/>
                  </a:cubicBezTo>
                  <a:lnTo>
                    <a:pt x="6580" y="5648"/>
                  </a:lnTo>
                  <a:lnTo>
                    <a:pt x="8604" y="5648"/>
                  </a:lnTo>
                  <a:cubicBezTo>
                    <a:pt x="8754" y="5648"/>
                    <a:pt x="8896" y="5588"/>
                    <a:pt x="9004" y="5482"/>
                  </a:cubicBezTo>
                  <a:lnTo>
                    <a:pt x="11263" y="3224"/>
                  </a:lnTo>
                  <a:cubicBezTo>
                    <a:pt x="11618" y="2869"/>
                    <a:pt x="11365" y="2260"/>
                    <a:pt x="10862" y="2260"/>
                  </a:cubicBezTo>
                  <a:lnTo>
                    <a:pt x="9170" y="2260"/>
                  </a:lnTo>
                  <a:lnTo>
                    <a:pt x="9170" y="568"/>
                  </a:lnTo>
                  <a:cubicBezTo>
                    <a:pt x="9170" y="226"/>
                    <a:pt x="8892" y="1"/>
                    <a:pt x="86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179" name="Google Shape;179;p17"/>
          <p:cNvSpPr txBox="1"/>
          <p:nvPr/>
        </p:nvSpPr>
        <p:spPr>
          <a:xfrm>
            <a:off x="4848707" y="3722761"/>
            <a:ext cx="2663260" cy="331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800" b="1">
                <a:solidFill>
                  <a:schemeClr val="bg1"/>
                </a:solidFill>
                <a:latin typeface="Fira Sans Extra Condensed"/>
                <a:ea typeface="Fira Sans Extra Condensed"/>
                <a:cs typeface="Fira Sans Extra Condensed"/>
                <a:sym typeface="Fira Sans Extra Condensed"/>
              </a:rPr>
              <a:t>Tổng kết thi đua T7.22-T8.23</a:t>
            </a:r>
            <a:endParaRPr sz="1800" b="1">
              <a:solidFill>
                <a:schemeClr val="bg1"/>
              </a:solidFill>
              <a:latin typeface="Fira Sans Extra Condensed"/>
              <a:ea typeface="Fira Sans Extra Condensed"/>
              <a:cs typeface="Fira Sans Extra Condensed"/>
              <a:sym typeface="Fira Sans Extra Condensed"/>
            </a:endParaRPr>
          </a:p>
        </p:txBody>
      </p:sp>
      <p:sp>
        <p:nvSpPr>
          <p:cNvPr id="181" name="Google Shape;181;p17"/>
          <p:cNvSpPr/>
          <p:nvPr/>
        </p:nvSpPr>
        <p:spPr>
          <a:xfrm>
            <a:off x="7535287" y="3490711"/>
            <a:ext cx="796200" cy="795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6" name="Google Shape;186;p17"/>
          <p:cNvGrpSpPr/>
          <p:nvPr/>
        </p:nvGrpSpPr>
        <p:grpSpPr>
          <a:xfrm>
            <a:off x="7730698" y="3799214"/>
            <a:ext cx="340890" cy="178912"/>
            <a:chOff x="2084325" y="363300"/>
            <a:chExt cx="484150" cy="254100"/>
          </a:xfrm>
        </p:grpSpPr>
        <p:sp>
          <p:nvSpPr>
            <p:cNvPr id="187" name="Google Shape;187;p17"/>
            <p:cNvSpPr/>
            <p:nvPr/>
          </p:nvSpPr>
          <p:spPr>
            <a:xfrm>
              <a:off x="2084325" y="363300"/>
              <a:ext cx="484150" cy="254100"/>
            </a:xfrm>
            <a:custGeom>
              <a:avLst/>
              <a:gdLst/>
              <a:ahLst/>
              <a:cxnLst/>
              <a:rect l="l" t="t" r="r" b="b"/>
              <a:pathLst>
                <a:path w="19366" h="10164" extrusionOk="0">
                  <a:moveTo>
                    <a:pt x="9686" y="1128"/>
                  </a:moveTo>
                  <a:cubicBezTo>
                    <a:pt x="10195" y="1128"/>
                    <a:pt x="10707" y="1226"/>
                    <a:pt x="11196" y="1428"/>
                  </a:cubicBezTo>
                  <a:cubicBezTo>
                    <a:pt x="12671" y="2042"/>
                    <a:pt x="13635" y="3482"/>
                    <a:pt x="13635" y="5081"/>
                  </a:cubicBezTo>
                  <a:cubicBezTo>
                    <a:pt x="13632" y="7264"/>
                    <a:pt x="11864" y="9031"/>
                    <a:pt x="9684" y="9034"/>
                  </a:cubicBezTo>
                  <a:cubicBezTo>
                    <a:pt x="8085" y="9034"/>
                    <a:pt x="6643" y="8071"/>
                    <a:pt x="6032" y="6592"/>
                  </a:cubicBezTo>
                  <a:cubicBezTo>
                    <a:pt x="5420" y="5117"/>
                    <a:pt x="5758" y="3415"/>
                    <a:pt x="6887" y="2286"/>
                  </a:cubicBezTo>
                  <a:cubicBezTo>
                    <a:pt x="7645" y="1530"/>
                    <a:pt x="8657" y="1128"/>
                    <a:pt x="9686" y="1128"/>
                  </a:cubicBezTo>
                  <a:close/>
                  <a:moveTo>
                    <a:pt x="9684" y="1"/>
                  </a:moveTo>
                  <a:cubicBezTo>
                    <a:pt x="4502" y="1"/>
                    <a:pt x="361" y="4512"/>
                    <a:pt x="190" y="4704"/>
                  </a:cubicBezTo>
                  <a:cubicBezTo>
                    <a:pt x="0" y="4918"/>
                    <a:pt x="0" y="5243"/>
                    <a:pt x="190" y="5457"/>
                  </a:cubicBezTo>
                  <a:cubicBezTo>
                    <a:pt x="361" y="5650"/>
                    <a:pt x="4502" y="10164"/>
                    <a:pt x="9684" y="10164"/>
                  </a:cubicBezTo>
                  <a:cubicBezTo>
                    <a:pt x="14867" y="10164"/>
                    <a:pt x="19004" y="5650"/>
                    <a:pt x="19176" y="5457"/>
                  </a:cubicBezTo>
                  <a:cubicBezTo>
                    <a:pt x="19365" y="5243"/>
                    <a:pt x="19365" y="4918"/>
                    <a:pt x="19176" y="4704"/>
                  </a:cubicBezTo>
                  <a:cubicBezTo>
                    <a:pt x="19004" y="4512"/>
                    <a:pt x="14867" y="1"/>
                    <a:pt x="96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88" name="Google Shape;188;p17"/>
            <p:cNvSpPr/>
            <p:nvPr/>
          </p:nvSpPr>
          <p:spPr>
            <a:xfrm>
              <a:off x="2250600" y="419775"/>
              <a:ext cx="145175" cy="141125"/>
            </a:xfrm>
            <a:custGeom>
              <a:avLst/>
              <a:gdLst/>
              <a:ahLst/>
              <a:cxnLst/>
              <a:rect l="l" t="t" r="r" b="b"/>
              <a:pathLst>
                <a:path w="5807" h="5645" extrusionOk="0">
                  <a:moveTo>
                    <a:pt x="3018" y="0"/>
                  </a:moveTo>
                  <a:cubicBezTo>
                    <a:pt x="1922" y="0"/>
                    <a:pt x="929" y="634"/>
                    <a:pt x="468" y="1626"/>
                  </a:cubicBezTo>
                  <a:cubicBezTo>
                    <a:pt x="1" y="2623"/>
                    <a:pt x="158" y="3797"/>
                    <a:pt x="862" y="4637"/>
                  </a:cubicBezTo>
                  <a:cubicBezTo>
                    <a:pt x="1407" y="5287"/>
                    <a:pt x="2203" y="5645"/>
                    <a:pt x="3025" y="5645"/>
                  </a:cubicBezTo>
                  <a:cubicBezTo>
                    <a:pt x="3270" y="5645"/>
                    <a:pt x="3518" y="5613"/>
                    <a:pt x="3762" y="5547"/>
                  </a:cubicBezTo>
                  <a:cubicBezTo>
                    <a:pt x="4825" y="5258"/>
                    <a:pt x="5620" y="4382"/>
                    <a:pt x="5807" y="3297"/>
                  </a:cubicBezTo>
                  <a:lnTo>
                    <a:pt x="5807" y="3297"/>
                  </a:lnTo>
                  <a:cubicBezTo>
                    <a:pt x="5625" y="3356"/>
                    <a:pt x="5446" y="3383"/>
                    <a:pt x="5272" y="3383"/>
                  </a:cubicBezTo>
                  <a:cubicBezTo>
                    <a:pt x="4356" y="3383"/>
                    <a:pt x="3596" y="2626"/>
                    <a:pt x="3596" y="1692"/>
                  </a:cubicBezTo>
                  <a:cubicBezTo>
                    <a:pt x="3596" y="1147"/>
                    <a:pt x="3861" y="633"/>
                    <a:pt x="4307" y="316"/>
                  </a:cubicBezTo>
                  <a:cubicBezTo>
                    <a:pt x="3913" y="112"/>
                    <a:pt x="3476" y="3"/>
                    <a:pt x="3033" y="0"/>
                  </a:cubicBezTo>
                  <a:cubicBezTo>
                    <a:pt x="3028" y="0"/>
                    <a:pt x="3023" y="0"/>
                    <a:pt x="30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192" name="Google Shape;192;p17"/>
          <p:cNvSpPr/>
          <p:nvPr/>
        </p:nvSpPr>
        <p:spPr>
          <a:xfrm>
            <a:off x="3261228" y="527436"/>
            <a:ext cx="796200" cy="7959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lt1"/>
                </a:solidFill>
                <a:latin typeface="Fira Sans Extra Condensed"/>
                <a:ea typeface="Fira Sans Extra Condensed"/>
                <a:cs typeface="Fira Sans Extra Condensed"/>
                <a:sym typeface="Fira Sans Extra Condensed"/>
              </a:rPr>
              <a:t>01</a:t>
            </a:r>
            <a:endParaRPr sz="1800" b="1">
              <a:solidFill>
                <a:schemeClr val="lt1"/>
              </a:solidFill>
              <a:latin typeface="Fira Sans Extra Condensed"/>
              <a:ea typeface="Fira Sans Extra Condensed"/>
              <a:cs typeface="Fira Sans Extra Condensed"/>
              <a:sym typeface="Fira Sans Extra Condensed"/>
            </a:endParaRPr>
          </a:p>
        </p:txBody>
      </p:sp>
      <p:sp>
        <p:nvSpPr>
          <p:cNvPr id="193" name="Google Shape;193;p17"/>
          <p:cNvSpPr/>
          <p:nvPr/>
        </p:nvSpPr>
        <p:spPr>
          <a:xfrm>
            <a:off x="3261229" y="3490717"/>
            <a:ext cx="796200" cy="795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lt1"/>
                </a:solidFill>
                <a:latin typeface="Fira Sans Extra Condensed"/>
                <a:ea typeface="Fira Sans Extra Condensed"/>
                <a:cs typeface="Fira Sans Extra Condensed"/>
                <a:sym typeface="Fira Sans Extra Condensed"/>
              </a:rPr>
              <a:t>03</a:t>
            </a:r>
            <a:endParaRPr sz="1800" b="1">
              <a:solidFill>
                <a:schemeClr val="lt1"/>
              </a:solidFill>
              <a:latin typeface="Fira Sans Extra Condensed"/>
              <a:ea typeface="Fira Sans Extra Condensed"/>
              <a:cs typeface="Fira Sans Extra Condensed"/>
              <a:sym typeface="Fira Sans Extra Condensed"/>
            </a:endParaRPr>
          </a:p>
        </p:txBody>
      </p:sp>
      <p:cxnSp>
        <p:nvCxnSpPr>
          <p:cNvPr id="196" name="Google Shape;196;p17"/>
          <p:cNvCxnSpPr>
            <a:stCxn id="193" idx="6"/>
            <a:endCxn id="167" idx="1"/>
          </p:cNvCxnSpPr>
          <p:nvPr/>
        </p:nvCxnSpPr>
        <p:spPr>
          <a:xfrm>
            <a:off x="4057429" y="3888667"/>
            <a:ext cx="459300" cy="0"/>
          </a:xfrm>
          <a:prstGeom prst="straightConnector1">
            <a:avLst/>
          </a:prstGeom>
          <a:noFill/>
          <a:ln w="9525" cap="flat" cmpd="sng">
            <a:solidFill>
              <a:schemeClr val="dk2"/>
            </a:solidFill>
            <a:prstDash val="solid"/>
            <a:round/>
            <a:headEnd type="none" w="med" len="med"/>
            <a:tailEnd type="none" w="med" len="med"/>
          </a:ln>
        </p:spPr>
      </p:cxnSp>
      <p:cxnSp>
        <p:nvCxnSpPr>
          <p:cNvPr id="197" name="Google Shape;197;p17"/>
          <p:cNvCxnSpPr>
            <a:cxnSpLocks/>
          </p:cNvCxnSpPr>
          <p:nvPr/>
        </p:nvCxnSpPr>
        <p:spPr>
          <a:xfrm rot="5400000" flipH="1" flipV="1">
            <a:off x="2103275" y="205001"/>
            <a:ext cx="472660" cy="1867115"/>
          </a:xfrm>
          <a:prstGeom prst="bentConnector2">
            <a:avLst/>
          </a:prstGeom>
          <a:noFill/>
          <a:ln w="9525" cap="flat" cmpd="sng">
            <a:solidFill>
              <a:schemeClr val="dk2"/>
            </a:solidFill>
            <a:prstDash val="solid"/>
            <a:round/>
            <a:headEnd type="none" w="med" len="med"/>
            <a:tailEnd type="none" w="med" len="med"/>
          </a:ln>
        </p:spPr>
      </p:cxnSp>
      <p:cxnSp>
        <p:nvCxnSpPr>
          <p:cNvPr id="199" name="Google Shape;199;p17"/>
          <p:cNvCxnSpPr>
            <a:stCxn id="192" idx="6"/>
            <a:endCxn id="166" idx="1"/>
          </p:cNvCxnSpPr>
          <p:nvPr/>
        </p:nvCxnSpPr>
        <p:spPr>
          <a:xfrm>
            <a:off x="4057428" y="925386"/>
            <a:ext cx="459300" cy="0"/>
          </a:xfrm>
          <a:prstGeom prst="straightConnector1">
            <a:avLst/>
          </a:prstGeom>
          <a:noFill/>
          <a:ln w="9525" cap="flat" cmpd="sng">
            <a:solidFill>
              <a:schemeClr val="dk2"/>
            </a:solidFill>
            <a:prstDash val="solid"/>
            <a:round/>
            <a:headEnd type="none" w="med" len="med"/>
            <a:tailEnd type="none" w="med" len="med"/>
          </a:ln>
        </p:spPr>
      </p:cxnSp>
      <p:cxnSp>
        <p:nvCxnSpPr>
          <p:cNvPr id="16" name="Straight Connector 15">
            <a:extLst>
              <a:ext uri="{FF2B5EF4-FFF2-40B4-BE49-F238E27FC236}">
                <a16:creationId xmlns:a16="http://schemas.microsoft.com/office/drawing/2014/main" id="{1E68F31C-C2C2-069C-757A-36C940727872}"/>
              </a:ext>
            </a:extLst>
          </p:cNvPr>
          <p:cNvCxnSpPr>
            <a:cxnSpLocks/>
            <a:stCxn id="165" idx="2"/>
          </p:cNvCxnSpPr>
          <p:nvPr/>
        </p:nvCxnSpPr>
        <p:spPr>
          <a:xfrm>
            <a:off x="1406047" y="2488589"/>
            <a:ext cx="0" cy="148953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2E96D70-D543-32E7-8C4C-79DAC5007917}"/>
              </a:ext>
            </a:extLst>
          </p:cNvPr>
          <p:cNvCxnSpPr>
            <a:cxnSpLocks/>
          </p:cNvCxnSpPr>
          <p:nvPr/>
        </p:nvCxnSpPr>
        <p:spPr>
          <a:xfrm>
            <a:off x="1406047" y="3938344"/>
            <a:ext cx="185518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Google Shape;167;p17">
            <a:extLst>
              <a:ext uri="{FF2B5EF4-FFF2-40B4-BE49-F238E27FC236}">
                <a16:creationId xmlns:a16="http://schemas.microsoft.com/office/drawing/2014/main" id="{33FDA705-FBB3-448A-D96C-08956F7447B3}"/>
              </a:ext>
            </a:extLst>
          </p:cNvPr>
          <p:cNvSpPr/>
          <p:nvPr/>
        </p:nvSpPr>
        <p:spPr>
          <a:xfrm>
            <a:off x="4516581" y="1857489"/>
            <a:ext cx="4114800" cy="1083300"/>
          </a:xfrm>
          <a:prstGeom prst="roundRect">
            <a:avLst>
              <a:gd name="adj" fmla="val 10018"/>
            </a:avLst>
          </a:prstGeom>
          <a:solidFill>
            <a:srgbClr val="2A8BFD">
              <a:alpha val="12549"/>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3000" b="1">
              <a:latin typeface="Fira Sans Extra Condensed"/>
              <a:ea typeface="Fira Sans Extra Condensed"/>
              <a:cs typeface="Fira Sans Extra Condensed"/>
              <a:sym typeface="Fira Sans Extra Condensed"/>
            </a:endParaRPr>
          </a:p>
        </p:txBody>
      </p:sp>
      <p:sp>
        <p:nvSpPr>
          <p:cNvPr id="20" name="Google Shape;179;p17">
            <a:extLst>
              <a:ext uri="{FF2B5EF4-FFF2-40B4-BE49-F238E27FC236}">
                <a16:creationId xmlns:a16="http://schemas.microsoft.com/office/drawing/2014/main" id="{748E703E-4ABF-B32F-EA22-908C15E74B63}"/>
              </a:ext>
            </a:extLst>
          </p:cNvPr>
          <p:cNvSpPr txBox="1"/>
          <p:nvPr/>
        </p:nvSpPr>
        <p:spPr>
          <a:xfrm>
            <a:off x="4848706" y="2233233"/>
            <a:ext cx="2457600" cy="331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bg1"/>
                </a:solidFill>
                <a:latin typeface="Fira Sans Extra Condensed"/>
                <a:ea typeface="Fira Sans Extra Condensed"/>
                <a:cs typeface="Fira Sans Extra Condensed"/>
                <a:sym typeface="Fira Sans Extra Condensed"/>
              </a:rPr>
              <a:t>SMS Brand name</a:t>
            </a:r>
            <a:endParaRPr sz="1800" b="1">
              <a:solidFill>
                <a:schemeClr val="bg1"/>
              </a:solidFill>
              <a:latin typeface="Fira Sans Extra Condensed"/>
              <a:ea typeface="Fira Sans Extra Condensed"/>
              <a:cs typeface="Fira Sans Extra Condensed"/>
              <a:sym typeface="Fira Sans Extra Condensed"/>
            </a:endParaRPr>
          </a:p>
        </p:txBody>
      </p:sp>
      <p:sp>
        <p:nvSpPr>
          <p:cNvPr id="21" name="Google Shape;181;p17">
            <a:extLst>
              <a:ext uri="{FF2B5EF4-FFF2-40B4-BE49-F238E27FC236}">
                <a16:creationId xmlns:a16="http://schemas.microsoft.com/office/drawing/2014/main" id="{8B3EC3DD-5848-80AB-CBED-AE90F734CED9}"/>
              </a:ext>
            </a:extLst>
          </p:cNvPr>
          <p:cNvSpPr/>
          <p:nvPr/>
        </p:nvSpPr>
        <p:spPr>
          <a:xfrm>
            <a:off x="7503053" y="2001189"/>
            <a:ext cx="796200" cy="795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93;p17">
            <a:extLst>
              <a:ext uri="{FF2B5EF4-FFF2-40B4-BE49-F238E27FC236}">
                <a16:creationId xmlns:a16="http://schemas.microsoft.com/office/drawing/2014/main" id="{47030C35-10B7-5A33-C90D-F7D1DED0E2DF}"/>
              </a:ext>
            </a:extLst>
          </p:cNvPr>
          <p:cNvSpPr/>
          <p:nvPr/>
        </p:nvSpPr>
        <p:spPr>
          <a:xfrm>
            <a:off x="3261228" y="2001189"/>
            <a:ext cx="796200" cy="795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lt1"/>
                </a:solidFill>
                <a:latin typeface="Fira Sans Extra Condensed"/>
                <a:ea typeface="Fira Sans Extra Condensed"/>
                <a:cs typeface="Fira Sans Extra Condensed"/>
                <a:sym typeface="Fira Sans Extra Condensed"/>
              </a:rPr>
              <a:t>02</a:t>
            </a:r>
            <a:endParaRPr sz="1800" b="1">
              <a:solidFill>
                <a:schemeClr val="lt1"/>
              </a:solidFill>
              <a:latin typeface="Fira Sans Extra Condensed"/>
              <a:ea typeface="Fira Sans Extra Condensed"/>
              <a:cs typeface="Fira Sans Extra Condensed"/>
              <a:sym typeface="Fira Sans Extra Condensed"/>
            </a:endParaRPr>
          </a:p>
        </p:txBody>
      </p:sp>
      <p:grpSp>
        <p:nvGrpSpPr>
          <p:cNvPr id="23" name="Google Shape;186;p17">
            <a:extLst>
              <a:ext uri="{FF2B5EF4-FFF2-40B4-BE49-F238E27FC236}">
                <a16:creationId xmlns:a16="http://schemas.microsoft.com/office/drawing/2014/main" id="{91C59753-074A-2C01-5024-FABDE3B91B6A}"/>
              </a:ext>
            </a:extLst>
          </p:cNvPr>
          <p:cNvGrpSpPr/>
          <p:nvPr/>
        </p:nvGrpSpPr>
        <p:grpSpPr>
          <a:xfrm>
            <a:off x="7751282" y="3768826"/>
            <a:ext cx="340890" cy="178912"/>
            <a:chOff x="2084325" y="363300"/>
            <a:chExt cx="484150" cy="254100"/>
          </a:xfrm>
        </p:grpSpPr>
        <p:sp>
          <p:nvSpPr>
            <p:cNvPr id="24" name="Google Shape;187;p17">
              <a:extLst>
                <a:ext uri="{FF2B5EF4-FFF2-40B4-BE49-F238E27FC236}">
                  <a16:creationId xmlns:a16="http://schemas.microsoft.com/office/drawing/2014/main" id="{2B9E52EA-E67D-17BE-1F78-95079EE9A82F}"/>
                </a:ext>
              </a:extLst>
            </p:cNvPr>
            <p:cNvSpPr/>
            <p:nvPr/>
          </p:nvSpPr>
          <p:spPr>
            <a:xfrm>
              <a:off x="2084325" y="363300"/>
              <a:ext cx="484150" cy="254100"/>
            </a:xfrm>
            <a:custGeom>
              <a:avLst/>
              <a:gdLst/>
              <a:ahLst/>
              <a:cxnLst/>
              <a:rect l="l" t="t" r="r" b="b"/>
              <a:pathLst>
                <a:path w="19366" h="10164" extrusionOk="0">
                  <a:moveTo>
                    <a:pt x="9686" y="1128"/>
                  </a:moveTo>
                  <a:cubicBezTo>
                    <a:pt x="10195" y="1128"/>
                    <a:pt x="10707" y="1226"/>
                    <a:pt x="11196" y="1428"/>
                  </a:cubicBezTo>
                  <a:cubicBezTo>
                    <a:pt x="12671" y="2042"/>
                    <a:pt x="13635" y="3482"/>
                    <a:pt x="13635" y="5081"/>
                  </a:cubicBezTo>
                  <a:cubicBezTo>
                    <a:pt x="13632" y="7264"/>
                    <a:pt x="11864" y="9031"/>
                    <a:pt x="9684" y="9034"/>
                  </a:cubicBezTo>
                  <a:cubicBezTo>
                    <a:pt x="8085" y="9034"/>
                    <a:pt x="6643" y="8071"/>
                    <a:pt x="6032" y="6592"/>
                  </a:cubicBezTo>
                  <a:cubicBezTo>
                    <a:pt x="5420" y="5117"/>
                    <a:pt x="5758" y="3415"/>
                    <a:pt x="6887" y="2286"/>
                  </a:cubicBezTo>
                  <a:cubicBezTo>
                    <a:pt x="7645" y="1530"/>
                    <a:pt x="8657" y="1128"/>
                    <a:pt x="9686" y="1128"/>
                  </a:cubicBezTo>
                  <a:close/>
                  <a:moveTo>
                    <a:pt x="9684" y="1"/>
                  </a:moveTo>
                  <a:cubicBezTo>
                    <a:pt x="4502" y="1"/>
                    <a:pt x="361" y="4512"/>
                    <a:pt x="190" y="4704"/>
                  </a:cubicBezTo>
                  <a:cubicBezTo>
                    <a:pt x="0" y="4918"/>
                    <a:pt x="0" y="5243"/>
                    <a:pt x="190" y="5457"/>
                  </a:cubicBezTo>
                  <a:cubicBezTo>
                    <a:pt x="361" y="5650"/>
                    <a:pt x="4502" y="10164"/>
                    <a:pt x="9684" y="10164"/>
                  </a:cubicBezTo>
                  <a:cubicBezTo>
                    <a:pt x="14867" y="10164"/>
                    <a:pt x="19004" y="5650"/>
                    <a:pt x="19176" y="5457"/>
                  </a:cubicBezTo>
                  <a:cubicBezTo>
                    <a:pt x="19365" y="5243"/>
                    <a:pt x="19365" y="4918"/>
                    <a:pt x="19176" y="4704"/>
                  </a:cubicBezTo>
                  <a:cubicBezTo>
                    <a:pt x="19004" y="4512"/>
                    <a:pt x="14867" y="1"/>
                    <a:pt x="96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5" name="Google Shape;188;p17">
              <a:extLst>
                <a:ext uri="{FF2B5EF4-FFF2-40B4-BE49-F238E27FC236}">
                  <a16:creationId xmlns:a16="http://schemas.microsoft.com/office/drawing/2014/main" id="{13DDEA69-925F-EF7C-343A-3E0FFE13A723}"/>
                </a:ext>
              </a:extLst>
            </p:cNvPr>
            <p:cNvSpPr/>
            <p:nvPr/>
          </p:nvSpPr>
          <p:spPr>
            <a:xfrm>
              <a:off x="2250600" y="419775"/>
              <a:ext cx="145175" cy="141125"/>
            </a:xfrm>
            <a:custGeom>
              <a:avLst/>
              <a:gdLst/>
              <a:ahLst/>
              <a:cxnLst/>
              <a:rect l="l" t="t" r="r" b="b"/>
              <a:pathLst>
                <a:path w="5807" h="5645" extrusionOk="0">
                  <a:moveTo>
                    <a:pt x="3018" y="0"/>
                  </a:moveTo>
                  <a:cubicBezTo>
                    <a:pt x="1922" y="0"/>
                    <a:pt x="929" y="634"/>
                    <a:pt x="468" y="1626"/>
                  </a:cubicBezTo>
                  <a:cubicBezTo>
                    <a:pt x="1" y="2623"/>
                    <a:pt x="158" y="3797"/>
                    <a:pt x="862" y="4637"/>
                  </a:cubicBezTo>
                  <a:cubicBezTo>
                    <a:pt x="1407" y="5287"/>
                    <a:pt x="2203" y="5645"/>
                    <a:pt x="3025" y="5645"/>
                  </a:cubicBezTo>
                  <a:cubicBezTo>
                    <a:pt x="3270" y="5645"/>
                    <a:pt x="3518" y="5613"/>
                    <a:pt x="3762" y="5547"/>
                  </a:cubicBezTo>
                  <a:cubicBezTo>
                    <a:pt x="4825" y="5258"/>
                    <a:pt x="5620" y="4382"/>
                    <a:pt x="5807" y="3297"/>
                  </a:cubicBezTo>
                  <a:lnTo>
                    <a:pt x="5807" y="3297"/>
                  </a:lnTo>
                  <a:cubicBezTo>
                    <a:pt x="5625" y="3356"/>
                    <a:pt x="5446" y="3383"/>
                    <a:pt x="5272" y="3383"/>
                  </a:cubicBezTo>
                  <a:cubicBezTo>
                    <a:pt x="4356" y="3383"/>
                    <a:pt x="3596" y="2626"/>
                    <a:pt x="3596" y="1692"/>
                  </a:cubicBezTo>
                  <a:cubicBezTo>
                    <a:pt x="3596" y="1147"/>
                    <a:pt x="3861" y="633"/>
                    <a:pt x="4307" y="316"/>
                  </a:cubicBezTo>
                  <a:cubicBezTo>
                    <a:pt x="3913" y="112"/>
                    <a:pt x="3476" y="3"/>
                    <a:pt x="3033" y="0"/>
                  </a:cubicBezTo>
                  <a:cubicBezTo>
                    <a:pt x="3028" y="0"/>
                    <a:pt x="3023" y="0"/>
                    <a:pt x="30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26" name="Google Shape;186;p17">
            <a:extLst>
              <a:ext uri="{FF2B5EF4-FFF2-40B4-BE49-F238E27FC236}">
                <a16:creationId xmlns:a16="http://schemas.microsoft.com/office/drawing/2014/main" id="{8C46CF77-53D2-1C84-9AB2-ED215906C8DD}"/>
              </a:ext>
            </a:extLst>
          </p:cNvPr>
          <p:cNvGrpSpPr/>
          <p:nvPr/>
        </p:nvGrpSpPr>
        <p:grpSpPr>
          <a:xfrm>
            <a:off x="7758224" y="2309677"/>
            <a:ext cx="340890" cy="178912"/>
            <a:chOff x="2084325" y="363300"/>
            <a:chExt cx="484150" cy="254100"/>
          </a:xfrm>
        </p:grpSpPr>
        <p:sp>
          <p:nvSpPr>
            <p:cNvPr id="27" name="Google Shape;187;p17">
              <a:extLst>
                <a:ext uri="{FF2B5EF4-FFF2-40B4-BE49-F238E27FC236}">
                  <a16:creationId xmlns:a16="http://schemas.microsoft.com/office/drawing/2014/main" id="{6CF2597E-F0D9-F6CF-D7B1-152AA1EDAA4B}"/>
                </a:ext>
              </a:extLst>
            </p:cNvPr>
            <p:cNvSpPr/>
            <p:nvPr/>
          </p:nvSpPr>
          <p:spPr>
            <a:xfrm>
              <a:off x="2084325" y="363300"/>
              <a:ext cx="484150" cy="254100"/>
            </a:xfrm>
            <a:custGeom>
              <a:avLst/>
              <a:gdLst/>
              <a:ahLst/>
              <a:cxnLst/>
              <a:rect l="l" t="t" r="r" b="b"/>
              <a:pathLst>
                <a:path w="19366" h="10164" extrusionOk="0">
                  <a:moveTo>
                    <a:pt x="9686" y="1128"/>
                  </a:moveTo>
                  <a:cubicBezTo>
                    <a:pt x="10195" y="1128"/>
                    <a:pt x="10707" y="1226"/>
                    <a:pt x="11196" y="1428"/>
                  </a:cubicBezTo>
                  <a:cubicBezTo>
                    <a:pt x="12671" y="2042"/>
                    <a:pt x="13635" y="3482"/>
                    <a:pt x="13635" y="5081"/>
                  </a:cubicBezTo>
                  <a:cubicBezTo>
                    <a:pt x="13632" y="7264"/>
                    <a:pt x="11864" y="9031"/>
                    <a:pt x="9684" y="9034"/>
                  </a:cubicBezTo>
                  <a:cubicBezTo>
                    <a:pt x="8085" y="9034"/>
                    <a:pt x="6643" y="8071"/>
                    <a:pt x="6032" y="6592"/>
                  </a:cubicBezTo>
                  <a:cubicBezTo>
                    <a:pt x="5420" y="5117"/>
                    <a:pt x="5758" y="3415"/>
                    <a:pt x="6887" y="2286"/>
                  </a:cubicBezTo>
                  <a:cubicBezTo>
                    <a:pt x="7645" y="1530"/>
                    <a:pt x="8657" y="1128"/>
                    <a:pt x="9686" y="1128"/>
                  </a:cubicBezTo>
                  <a:close/>
                  <a:moveTo>
                    <a:pt x="9684" y="1"/>
                  </a:moveTo>
                  <a:cubicBezTo>
                    <a:pt x="4502" y="1"/>
                    <a:pt x="361" y="4512"/>
                    <a:pt x="190" y="4704"/>
                  </a:cubicBezTo>
                  <a:cubicBezTo>
                    <a:pt x="0" y="4918"/>
                    <a:pt x="0" y="5243"/>
                    <a:pt x="190" y="5457"/>
                  </a:cubicBezTo>
                  <a:cubicBezTo>
                    <a:pt x="361" y="5650"/>
                    <a:pt x="4502" y="10164"/>
                    <a:pt x="9684" y="10164"/>
                  </a:cubicBezTo>
                  <a:cubicBezTo>
                    <a:pt x="14867" y="10164"/>
                    <a:pt x="19004" y="5650"/>
                    <a:pt x="19176" y="5457"/>
                  </a:cubicBezTo>
                  <a:cubicBezTo>
                    <a:pt x="19365" y="5243"/>
                    <a:pt x="19365" y="4918"/>
                    <a:pt x="19176" y="4704"/>
                  </a:cubicBezTo>
                  <a:cubicBezTo>
                    <a:pt x="19004" y="4512"/>
                    <a:pt x="14867" y="1"/>
                    <a:pt x="96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8" name="Google Shape;188;p17">
              <a:extLst>
                <a:ext uri="{FF2B5EF4-FFF2-40B4-BE49-F238E27FC236}">
                  <a16:creationId xmlns:a16="http://schemas.microsoft.com/office/drawing/2014/main" id="{2775F5CE-3480-0CF3-8EA9-B3EACC5EFFE5}"/>
                </a:ext>
              </a:extLst>
            </p:cNvPr>
            <p:cNvSpPr/>
            <p:nvPr/>
          </p:nvSpPr>
          <p:spPr>
            <a:xfrm>
              <a:off x="2250600" y="419775"/>
              <a:ext cx="145175" cy="141125"/>
            </a:xfrm>
            <a:custGeom>
              <a:avLst/>
              <a:gdLst/>
              <a:ahLst/>
              <a:cxnLst/>
              <a:rect l="l" t="t" r="r" b="b"/>
              <a:pathLst>
                <a:path w="5807" h="5645" extrusionOk="0">
                  <a:moveTo>
                    <a:pt x="3018" y="0"/>
                  </a:moveTo>
                  <a:cubicBezTo>
                    <a:pt x="1922" y="0"/>
                    <a:pt x="929" y="634"/>
                    <a:pt x="468" y="1626"/>
                  </a:cubicBezTo>
                  <a:cubicBezTo>
                    <a:pt x="1" y="2623"/>
                    <a:pt x="158" y="3797"/>
                    <a:pt x="862" y="4637"/>
                  </a:cubicBezTo>
                  <a:cubicBezTo>
                    <a:pt x="1407" y="5287"/>
                    <a:pt x="2203" y="5645"/>
                    <a:pt x="3025" y="5645"/>
                  </a:cubicBezTo>
                  <a:cubicBezTo>
                    <a:pt x="3270" y="5645"/>
                    <a:pt x="3518" y="5613"/>
                    <a:pt x="3762" y="5547"/>
                  </a:cubicBezTo>
                  <a:cubicBezTo>
                    <a:pt x="4825" y="5258"/>
                    <a:pt x="5620" y="4382"/>
                    <a:pt x="5807" y="3297"/>
                  </a:cubicBezTo>
                  <a:lnTo>
                    <a:pt x="5807" y="3297"/>
                  </a:lnTo>
                  <a:cubicBezTo>
                    <a:pt x="5625" y="3356"/>
                    <a:pt x="5446" y="3383"/>
                    <a:pt x="5272" y="3383"/>
                  </a:cubicBezTo>
                  <a:cubicBezTo>
                    <a:pt x="4356" y="3383"/>
                    <a:pt x="3596" y="2626"/>
                    <a:pt x="3596" y="1692"/>
                  </a:cubicBezTo>
                  <a:cubicBezTo>
                    <a:pt x="3596" y="1147"/>
                    <a:pt x="3861" y="633"/>
                    <a:pt x="4307" y="316"/>
                  </a:cubicBezTo>
                  <a:cubicBezTo>
                    <a:pt x="3913" y="112"/>
                    <a:pt x="3476" y="3"/>
                    <a:pt x="3033" y="0"/>
                  </a:cubicBezTo>
                  <a:cubicBezTo>
                    <a:pt x="3028" y="0"/>
                    <a:pt x="3023" y="0"/>
                    <a:pt x="30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cxnSp>
        <p:nvCxnSpPr>
          <p:cNvPr id="35" name="Straight Connector 34">
            <a:extLst>
              <a:ext uri="{FF2B5EF4-FFF2-40B4-BE49-F238E27FC236}">
                <a16:creationId xmlns:a16="http://schemas.microsoft.com/office/drawing/2014/main" id="{5B480031-C946-7490-17C1-12FD905811D7}"/>
              </a:ext>
            </a:extLst>
          </p:cNvPr>
          <p:cNvCxnSpPr/>
          <p:nvPr/>
        </p:nvCxnSpPr>
        <p:spPr>
          <a:xfrm>
            <a:off x="2606197" y="2448807"/>
            <a:ext cx="65503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30305A67-F5DE-7095-9BF5-C2C36F88F410}"/>
              </a:ext>
            </a:extLst>
          </p:cNvPr>
          <p:cNvCxnSpPr>
            <a:cxnSpLocks/>
          </p:cNvCxnSpPr>
          <p:nvPr/>
        </p:nvCxnSpPr>
        <p:spPr>
          <a:xfrm>
            <a:off x="4057428" y="2426847"/>
            <a:ext cx="45915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167;p31">
            <a:extLst>
              <a:ext uri="{FF2B5EF4-FFF2-40B4-BE49-F238E27FC236}">
                <a16:creationId xmlns:a16="http://schemas.microsoft.com/office/drawing/2014/main" id="{1157CADC-C734-D09C-C5D0-B37934425DE2}"/>
              </a:ext>
            </a:extLst>
          </p:cNvPr>
          <p:cNvSpPr txBox="1">
            <a:spLocks/>
          </p:cNvSpPr>
          <p:nvPr/>
        </p:nvSpPr>
        <p:spPr>
          <a:xfrm>
            <a:off x="214746" y="822369"/>
            <a:ext cx="8513617" cy="174938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500"/>
              <a:buFont typeface="Bigshot One"/>
              <a:buNone/>
              <a:defRPr sz="2500" b="0" i="0" u="none" strike="noStrike" cap="none">
                <a:solidFill>
                  <a:schemeClr val="lt1"/>
                </a:solidFill>
                <a:latin typeface="Bigshot One"/>
                <a:ea typeface="Bigshot One"/>
                <a:cs typeface="Bigshot One"/>
                <a:sym typeface="Bigshot One"/>
              </a:defRPr>
            </a:lvl1pPr>
            <a:lvl2pPr marR="0" lvl="1"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2pPr>
            <a:lvl3pPr marR="0" lvl="2"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3pPr>
            <a:lvl4pPr marR="0" lvl="3"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4pPr>
            <a:lvl5pPr marR="0" lvl="4"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5pPr>
            <a:lvl6pPr marR="0" lvl="5"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6pPr>
            <a:lvl7pPr marR="0" lvl="6"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7pPr>
            <a:lvl8pPr marR="0" lvl="7"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8pPr>
            <a:lvl9pPr marR="0" lvl="8"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9pPr>
          </a:lstStyle>
          <a:p>
            <a:pPr algn="just">
              <a:lnSpc>
                <a:spcPct val="150000"/>
              </a:lnSpc>
            </a:pPr>
            <a:r>
              <a:rPr lang="en-US" sz="1200">
                <a:latin typeface="Raleway" pitchFamily="2" charset="0"/>
              </a:rPr>
              <a:t>Tuy nhiên, ở 1 hóa đơn khác 0913551908, bạn Hoa lại làm rất tốt việc kế thừa DLCS từ NCVS, chủ động giải thích sự khác nhau giữa ctr ưu đãi mà NVCS đã giới thiệu (giảm giá) và ctr mua 1 tặng 1 tại GH để KH yên tâm hơn về sự nhất quán giữa NV của hệ thống cũng như các ctr của hệ thống.  </a:t>
            </a:r>
          </a:p>
        </p:txBody>
      </p:sp>
      <p:pic>
        <p:nvPicPr>
          <p:cNvPr id="11" name="Picture 10">
            <a:extLst>
              <a:ext uri="{FF2B5EF4-FFF2-40B4-BE49-F238E27FC236}">
                <a16:creationId xmlns:a16="http://schemas.microsoft.com/office/drawing/2014/main" id="{15EB8BA5-A413-884B-7439-BA6C296702C6}"/>
              </a:ext>
            </a:extLst>
          </p:cNvPr>
          <p:cNvPicPr>
            <a:picLocks noChangeAspect="1"/>
          </p:cNvPicPr>
          <p:nvPr/>
        </p:nvPicPr>
        <p:blipFill>
          <a:blip r:embed="rId2"/>
          <a:stretch>
            <a:fillRect/>
          </a:stretch>
        </p:blipFill>
        <p:spPr>
          <a:xfrm>
            <a:off x="554182" y="2401822"/>
            <a:ext cx="8035636" cy="1599582"/>
          </a:xfrm>
          <a:prstGeom prst="rect">
            <a:avLst/>
          </a:prstGeom>
        </p:spPr>
      </p:pic>
    </p:spTree>
    <p:extLst>
      <p:ext uri="{BB962C8B-B14F-4D97-AF65-F5344CB8AC3E}">
        <p14:creationId xmlns:p14="http://schemas.microsoft.com/office/powerpoint/2010/main" val="3693160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8" name="Google Shape;128;p28"/>
          <p:cNvSpPr txBox="1">
            <a:spLocks noGrp="1"/>
          </p:cNvSpPr>
          <p:nvPr>
            <p:ph type="title" idx="2"/>
          </p:nvPr>
        </p:nvSpPr>
        <p:spPr>
          <a:xfrm>
            <a:off x="3027484" y="915417"/>
            <a:ext cx="31509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03</a:t>
            </a:r>
            <a:endParaRPr/>
          </a:p>
        </p:txBody>
      </p:sp>
      <p:sp>
        <p:nvSpPr>
          <p:cNvPr id="129" name="Google Shape;129;p28"/>
          <p:cNvSpPr txBox="1">
            <a:spLocks noGrp="1"/>
          </p:cNvSpPr>
          <p:nvPr>
            <p:ph type="title"/>
          </p:nvPr>
        </p:nvSpPr>
        <p:spPr>
          <a:xfrm>
            <a:off x="750934" y="3386283"/>
            <a:ext cx="7704000" cy="8418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6000"/>
              <a:buFont typeface="Bigshot One"/>
              <a:buNone/>
            </a:pPr>
            <a:r>
              <a:rPr lang="en-US"/>
              <a:t>Báo cáo</a:t>
            </a:r>
            <a:br>
              <a:rPr lang="en-US"/>
            </a:br>
            <a:r>
              <a:rPr lang="en-US"/>
              <a:t>hoạt động của tiểu ban CTKM</a:t>
            </a:r>
            <a:endParaRPr/>
          </a:p>
        </p:txBody>
      </p:sp>
      <p:pic>
        <p:nvPicPr>
          <p:cNvPr id="135" name="Google Shape;135;p28"/>
          <p:cNvPicPr preferRelativeResize="0"/>
          <p:nvPr/>
        </p:nvPicPr>
        <p:blipFill rotWithShape="1">
          <a:blip r:embed="rId3">
            <a:alphaModFix/>
          </a:blip>
          <a:srcRect/>
          <a:stretch/>
        </p:blipFill>
        <p:spPr>
          <a:xfrm>
            <a:off x="3727942" y="4281518"/>
            <a:ext cx="1939135" cy="1215485"/>
          </a:xfrm>
          <a:prstGeom prst="rect">
            <a:avLst/>
          </a:prstGeom>
          <a:noFill/>
          <a:ln>
            <a:noFill/>
          </a:ln>
          <a:effectLst>
            <a:outerShdw blurRad="50800" dist="50800" dir="5400000" algn="ctr" rotWithShape="0">
              <a:schemeClr val="dk1">
                <a:alpha val="14900"/>
              </a:schemeClr>
            </a:outerShdw>
            <a:reflection stA="50000" endA="300" endPos="55000" fadeDir="5400012" sy="-100000" algn="bl" rotWithShape="0"/>
          </a:effectLst>
        </p:spPr>
      </p:pic>
    </p:spTree>
    <p:extLst>
      <p:ext uri="{BB962C8B-B14F-4D97-AF65-F5344CB8AC3E}">
        <p14:creationId xmlns:p14="http://schemas.microsoft.com/office/powerpoint/2010/main" val="2572304382"/>
      </p:ext>
    </p:extLst>
  </p:cSld>
  <p:clrMapOvr>
    <a:masterClrMapping/>
  </p:clrMapOvr>
  <p:transition spd="med" advClick="0" advTm="4028">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35"/>
                                        </p:tgtEl>
                                        <p:attrNameLst>
                                          <p:attrName>style.visibility</p:attrName>
                                        </p:attrNameLst>
                                      </p:cBhvr>
                                      <p:to>
                                        <p:strVal val="visible"/>
                                      </p:to>
                                    </p:set>
                                    <p:anim calcmode="lin" valueType="num">
                                      <p:cBhvr additive="base">
                                        <p:cTn id="7" dur="500" fill="hold"/>
                                        <p:tgtEl>
                                          <p:spTgt spid="135"/>
                                        </p:tgtEl>
                                        <p:attrNameLst>
                                          <p:attrName>ppt_x</p:attrName>
                                        </p:attrNameLst>
                                      </p:cBhvr>
                                      <p:tavLst>
                                        <p:tav tm="0">
                                          <p:val>
                                            <p:strVal val="0-#ppt_w/2"/>
                                          </p:val>
                                        </p:tav>
                                        <p:tav tm="100000">
                                          <p:val>
                                            <p:strVal val="#ppt_x"/>
                                          </p:val>
                                        </p:tav>
                                      </p:tavLst>
                                    </p:anim>
                                    <p:anim calcmode="lin" valueType="num">
                                      <p:cBhvr additive="base">
                                        <p:cTn id="8" dur="500" fill="hold"/>
                                        <p:tgtEl>
                                          <p:spTgt spid="13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129"/>
                                        </p:tgtEl>
                                        <p:attrNameLst>
                                          <p:attrName>style.visibility</p:attrName>
                                        </p:attrNameLst>
                                      </p:cBhvr>
                                      <p:to>
                                        <p:strVal val="visible"/>
                                      </p:to>
                                    </p:set>
                                    <p:anim calcmode="lin" valueType="num">
                                      <p:cBhvr>
                                        <p:cTn id="12" dur="500" fill="hold"/>
                                        <p:tgtEl>
                                          <p:spTgt spid="129"/>
                                        </p:tgtEl>
                                        <p:attrNameLst>
                                          <p:attrName>ppt_w</p:attrName>
                                        </p:attrNameLst>
                                      </p:cBhvr>
                                      <p:tavLst>
                                        <p:tav tm="0">
                                          <p:val>
                                            <p:fltVal val="0"/>
                                          </p:val>
                                        </p:tav>
                                        <p:tav tm="100000">
                                          <p:val>
                                            <p:strVal val="#ppt_w"/>
                                          </p:val>
                                        </p:tav>
                                      </p:tavLst>
                                    </p:anim>
                                    <p:anim calcmode="lin" valueType="num">
                                      <p:cBhvr>
                                        <p:cTn id="13" dur="500" fill="hold"/>
                                        <p:tgtEl>
                                          <p:spTgt spid="129"/>
                                        </p:tgtEl>
                                        <p:attrNameLst>
                                          <p:attrName>ppt_h</p:attrName>
                                        </p:attrNameLst>
                                      </p:cBhvr>
                                      <p:tavLst>
                                        <p:tav tm="0">
                                          <p:val>
                                            <p:fltVal val="0"/>
                                          </p:val>
                                        </p:tav>
                                        <p:tav tm="100000">
                                          <p:val>
                                            <p:strVal val="#ppt_h"/>
                                          </p:val>
                                        </p:tav>
                                      </p:tavLst>
                                    </p:anim>
                                    <p:animEffect transition="in" filter="fade">
                                      <p:cBhvr>
                                        <p:cTn id="14" dur="500"/>
                                        <p:tgtEl>
                                          <p:spTgt spid="129"/>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28"/>
                                        </p:tgtEl>
                                        <p:attrNameLst>
                                          <p:attrName>style.visibility</p:attrName>
                                        </p:attrNameLst>
                                      </p:cBhvr>
                                      <p:to>
                                        <p:strVal val="visible"/>
                                      </p:to>
                                    </p:set>
                                    <p:anim calcmode="lin" valueType="num">
                                      <p:cBhvr>
                                        <p:cTn id="17" dur="500" fill="hold"/>
                                        <p:tgtEl>
                                          <p:spTgt spid="128"/>
                                        </p:tgtEl>
                                        <p:attrNameLst>
                                          <p:attrName>ppt_w</p:attrName>
                                        </p:attrNameLst>
                                      </p:cBhvr>
                                      <p:tavLst>
                                        <p:tav tm="0">
                                          <p:val>
                                            <p:fltVal val="0"/>
                                          </p:val>
                                        </p:tav>
                                        <p:tav tm="100000">
                                          <p:val>
                                            <p:strVal val="#ppt_w"/>
                                          </p:val>
                                        </p:tav>
                                      </p:tavLst>
                                    </p:anim>
                                    <p:anim calcmode="lin" valueType="num">
                                      <p:cBhvr>
                                        <p:cTn id="18" dur="500" fill="hold"/>
                                        <p:tgtEl>
                                          <p:spTgt spid="128"/>
                                        </p:tgtEl>
                                        <p:attrNameLst>
                                          <p:attrName>ppt_h</p:attrName>
                                        </p:attrNameLst>
                                      </p:cBhvr>
                                      <p:tavLst>
                                        <p:tav tm="0">
                                          <p:val>
                                            <p:fltVal val="0"/>
                                          </p:val>
                                        </p:tav>
                                        <p:tav tm="100000">
                                          <p:val>
                                            <p:strVal val="#ppt_h"/>
                                          </p:val>
                                        </p:tav>
                                      </p:tavLst>
                                    </p:anim>
                                    <p:animEffect transition="in" filter="fade">
                                      <p:cBhvr>
                                        <p:cTn id="19" dur="500"/>
                                        <p:tgtEl>
                                          <p:spTgt spid="1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 grpId="0"/>
      <p:bldP spid="12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oogle Shape;164;p31">
            <a:extLst>
              <a:ext uri="{FF2B5EF4-FFF2-40B4-BE49-F238E27FC236}">
                <a16:creationId xmlns:a16="http://schemas.microsoft.com/office/drawing/2014/main" id="{B93670A6-988F-1D9F-384D-BE4701D5A418}"/>
              </a:ext>
            </a:extLst>
          </p:cNvPr>
          <p:cNvPicPr preferRelativeResize="0"/>
          <p:nvPr/>
        </p:nvPicPr>
        <p:blipFill rotWithShape="1">
          <a:blip r:embed="rId2">
            <a:alphaModFix/>
          </a:blip>
          <a:srcRect/>
          <a:stretch/>
        </p:blipFill>
        <p:spPr>
          <a:xfrm>
            <a:off x="637953" y="684412"/>
            <a:ext cx="162267" cy="327155"/>
          </a:xfrm>
          <a:prstGeom prst="rect">
            <a:avLst/>
          </a:prstGeom>
          <a:noFill/>
          <a:ln>
            <a:noFill/>
          </a:ln>
          <a:effectLst>
            <a:outerShdw blurRad="50800" dist="50800" dir="5400000" algn="ctr" rotWithShape="0">
              <a:schemeClr val="dk1">
                <a:alpha val="14900"/>
              </a:schemeClr>
            </a:outerShdw>
            <a:reflection stA="50000" endA="300" endPos="55000" fadeDir="5400012" sy="-100000" algn="bl" rotWithShape="0"/>
          </a:effectLst>
        </p:spPr>
      </p:pic>
      <p:sp>
        <p:nvSpPr>
          <p:cNvPr id="6" name="Google Shape;167;p31">
            <a:extLst>
              <a:ext uri="{FF2B5EF4-FFF2-40B4-BE49-F238E27FC236}">
                <a16:creationId xmlns:a16="http://schemas.microsoft.com/office/drawing/2014/main" id="{DFBC8D1B-0A22-7A9D-F96B-1E4E9AE43A11}"/>
              </a:ext>
            </a:extLst>
          </p:cNvPr>
          <p:cNvSpPr txBox="1">
            <a:spLocks/>
          </p:cNvSpPr>
          <p:nvPr/>
        </p:nvSpPr>
        <p:spPr>
          <a:xfrm>
            <a:off x="223039" y="388697"/>
            <a:ext cx="7790610" cy="45929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500"/>
              <a:buFont typeface="Bigshot One"/>
              <a:buNone/>
              <a:defRPr sz="2500" b="0" i="0" u="none" strike="noStrike" cap="none">
                <a:solidFill>
                  <a:schemeClr val="lt1"/>
                </a:solidFill>
                <a:latin typeface="Bigshot One"/>
                <a:ea typeface="Bigshot One"/>
                <a:cs typeface="Bigshot One"/>
                <a:sym typeface="Bigshot One"/>
              </a:defRPr>
            </a:lvl1pPr>
            <a:lvl2pPr marR="0" lvl="1"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2pPr>
            <a:lvl3pPr marR="0" lvl="2"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3pPr>
            <a:lvl4pPr marR="0" lvl="3"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4pPr>
            <a:lvl5pPr marR="0" lvl="4"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5pPr>
            <a:lvl6pPr marR="0" lvl="5"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6pPr>
            <a:lvl7pPr marR="0" lvl="6"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7pPr>
            <a:lvl8pPr marR="0" lvl="7"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8pPr>
            <a:lvl9pPr marR="0" lvl="8"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9pPr>
          </a:lstStyle>
          <a:p>
            <a:pPr algn="l">
              <a:lnSpc>
                <a:spcPct val="150000"/>
              </a:lnSpc>
            </a:pPr>
            <a:r>
              <a:rPr lang="en-US" sz="1200">
                <a:latin typeface="Raleway" pitchFamily="2" charset="0"/>
              </a:rPr>
              <a:t>1. Về lịch ktra</a:t>
            </a:r>
          </a:p>
          <a:p>
            <a:pPr algn="l">
              <a:lnSpc>
                <a:spcPct val="150000"/>
              </a:lnSpc>
            </a:pPr>
            <a:endParaRPr lang="en-US" sz="1200">
              <a:latin typeface="Raleway" pitchFamily="2" charset="0"/>
            </a:endParaRPr>
          </a:p>
        </p:txBody>
      </p:sp>
      <p:sp>
        <p:nvSpPr>
          <p:cNvPr id="7" name="Google Shape;167;p31">
            <a:extLst>
              <a:ext uri="{FF2B5EF4-FFF2-40B4-BE49-F238E27FC236}">
                <a16:creationId xmlns:a16="http://schemas.microsoft.com/office/drawing/2014/main" id="{0C1CC5C9-76EC-4DA8-CE6B-392E7A6104F2}"/>
              </a:ext>
            </a:extLst>
          </p:cNvPr>
          <p:cNvSpPr txBox="1">
            <a:spLocks/>
          </p:cNvSpPr>
          <p:nvPr/>
        </p:nvSpPr>
        <p:spPr>
          <a:xfrm>
            <a:off x="864858" y="609671"/>
            <a:ext cx="7790610" cy="90198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500"/>
              <a:buFont typeface="Bigshot One"/>
              <a:buNone/>
              <a:defRPr sz="2500" b="0" i="0" u="none" strike="noStrike" cap="none">
                <a:solidFill>
                  <a:schemeClr val="lt1"/>
                </a:solidFill>
                <a:latin typeface="Bigshot One"/>
                <a:ea typeface="Bigshot One"/>
                <a:cs typeface="Bigshot One"/>
                <a:sym typeface="Bigshot One"/>
              </a:defRPr>
            </a:lvl1pPr>
            <a:lvl2pPr marR="0" lvl="1"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2pPr>
            <a:lvl3pPr marR="0" lvl="2"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3pPr>
            <a:lvl4pPr marR="0" lvl="3"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4pPr>
            <a:lvl5pPr marR="0" lvl="4"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5pPr>
            <a:lvl6pPr marR="0" lvl="5"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6pPr>
            <a:lvl7pPr marR="0" lvl="6"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7pPr>
            <a:lvl8pPr marR="0" lvl="7"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8pPr>
            <a:lvl9pPr marR="0" lvl="8"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9pPr>
          </a:lstStyle>
          <a:p>
            <a:pPr algn="l">
              <a:lnSpc>
                <a:spcPct val="150000"/>
              </a:lnSpc>
            </a:pPr>
            <a:r>
              <a:rPr lang="en-US" sz="1200">
                <a:latin typeface="Raleway" pitchFamily="2" charset="0"/>
              </a:rPr>
              <a:t>1/8 - 10/8: Ngoãn</a:t>
            </a:r>
          </a:p>
          <a:p>
            <a:pPr algn="l">
              <a:lnSpc>
                <a:spcPct val="150000"/>
              </a:lnSpc>
            </a:pPr>
            <a:r>
              <a:rPr lang="en-US" sz="1200">
                <a:latin typeface="Raleway" pitchFamily="2" charset="0"/>
              </a:rPr>
              <a:t>11/8 - 20/8: Ly</a:t>
            </a:r>
          </a:p>
          <a:p>
            <a:pPr algn="l">
              <a:lnSpc>
                <a:spcPct val="150000"/>
              </a:lnSpc>
            </a:pPr>
            <a:r>
              <a:rPr lang="en-US" sz="1200">
                <a:latin typeface="Raleway" pitchFamily="2" charset="0"/>
              </a:rPr>
              <a:t>21/8 - 31/8: Thủy</a:t>
            </a:r>
          </a:p>
        </p:txBody>
      </p:sp>
      <p:sp>
        <p:nvSpPr>
          <p:cNvPr id="8" name="Google Shape;167;p31">
            <a:extLst>
              <a:ext uri="{FF2B5EF4-FFF2-40B4-BE49-F238E27FC236}">
                <a16:creationId xmlns:a16="http://schemas.microsoft.com/office/drawing/2014/main" id="{654B2039-42F1-6CDF-7005-91AD1F6CE1AD}"/>
              </a:ext>
            </a:extLst>
          </p:cNvPr>
          <p:cNvSpPr txBox="1">
            <a:spLocks/>
          </p:cNvSpPr>
          <p:nvPr/>
        </p:nvSpPr>
        <p:spPr>
          <a:xfrm>
            <a:off x="223039" y="1574649"/>
            <a:ext cx="7790610" cy="46545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500"/>
              <a:buFont typeface="Bigshot One"/>
              <a:buNone/>
              <a:defRPr sz="2500" b="0" i="0" u="none" strike="noStrike" cap="none">
                <a:solidFill>
                  <a:schemeClr val="lt1"/>
                </a:solidFill>
                <a:latin typeface="Bigshot One"/>
                <a:ea typeface="Bigshot One"/>
                <a:cs typeface="Bigshot One"/>
                <a:sym typeface="Bigshot One"/>
              </a:defRPr>
            </a:lvl1pPr>
            <a:lvl2pPr marR="0" lvl="1"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2pPr>
            <a:lvl3pPr marR="0" lvl="2"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3pPr>
            <a:lvl4pPr marR="0" lvl="3"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4pPr>
            <a:lvl5pPr marR="0" lvl="4"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5pPr>
            <a:lvl6pPr marR="0" lvl="5"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6pPr>
            <a:lvl7pPr marR="0" lvl="6"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7pPr>
            <a:lvl8pPr marR="0" lvl="7"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8pPr>
            <a:lvl9pPr marR="0" lvl="8"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9pPr>
          </a:lstStyle>
          <a:p>
            <a:pPr algn="l">
              <a:lnSpc>
                <a:spcPct val="150000"/>
              </a:lnSpc>
            </a:pPr>
            <a:r>
              <a:rPr lang="en-US" sz="1200">
                <a:latin typeface="Raleway" pitchFamily="2" charset="0"/>
              </a:rPr>
              <a:t>2. Về số lượng ktra</a:t>
            </a:r>
          </a:p>
          <a:p>
            <a:pPr algn="l">
              <a:lnSpc>
                <a:spcPct val="150000"/>
              </a:lnSpc>
            </a:pPr>
            <a:endParaRPr lang="en-US" sz="1200">
              <a:latin typeface="Raleway" pitchFamily="2" charset="0"/>
            </a:endParaRPr>
          </a:p>
        </p:txBody>
      </p:sp>
      <p:sp>
        <p:nvSpPr>
          <p:cNvPr id="10" name="Google Shape;167;p31">
            <a:extLst>
              <a:ext uri="{FF2B5EF4-FFF2-40B4-BE49-F238E27FC236}">
                <a16:creationId xmlns:a16="http://schemas.microsoft.com/office/drawing/2014/main" id="{1095B90F-082E-9574-BC70-5632054F5C39}"/>
              </a:ext>
            </a:extLst>
          </p:cNvPr>
          <p:cNvSpPr txBox="1">
            <a:spLocks/>
          </p:cNvSpPr>
          <p:nvPr/>
        </p:nvSpPr>
        <p:spPr>
          <a:xfrm>
            <a:off x="376249" y="1943117"/>
            <a:ext cx="8279219" cy="2885192"/>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500"/>
              <a:buFont typeface="Bigshot One"/>
              <a:buNone/>
              <a:defRPr sz="2500" b="0" i="0" u="none" strike="noStrike" cap="none">
                <a:solidFill>
                  <a:schemeClr val="lt1"/>
                </a:solidFill>
                <a:latin typeface="Bigshot One"/>
                <a:ea typeface="Bigshot One"/>
                <a:cs typeface="Bigshot One"/>
                <a:sym typeface="Bigshot One"/>
              </a:defRPr>
            </a:lvl1pPr>
            <a:lvl2pPr marR="0" lvl="1"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2pPr>
            <a:lvl3pPr marR="0" lvl="2"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3pPr>
            <a:lvl4pPr marR="0" lvl="3"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4pPr>
            <a:lvl5pPr marR="0" lvl="4"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5pPr>
            <a:lvl6pPr marR="0" lvl="5"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6pPr>
            <a:lvl7pPr marR="0" lvl="6"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7pPr>
            <a:lvl8pPr marR="0" lvl="7"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8pPr>
            <a:lvl9pPr marR="0" lvl="8"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9pPr>
          </a:lstStyle>
          <a:p>
            <a:pPr algn="l">
              <a:lnSpc>
                <a:spcPct val="150000"/>
              </a:lnSpc>
            </a:pPr>
            <a:r>
              <a:rPr lang="en-US" sz="1200">
                <a:latin typeface="Raleway" pitchFamily="2" charset="0"/>
              </a:rPr>
              <a:t>Ngoãn: 127 hóa đơn: gồm logic nhập web của tất cả hóa đơn giai đoạn 1-10/8 và các hóa đơn từ 18-25/8. Nghe ghi âm 6 hóa đơn về NV tư vấn ctr, kế thừa BH, DLCS.</a:t>
            </a:r>
          </a:p>
          <a:p>
            <a:pPr algn="l">
              <a:lnSpc>
                <a:spcPct val="150000"/>
              </a:lnSpc>
            </a:pPr>
            <a:r>
              <a:rPr lang="en-US" sz="1200">
                <a:latin typeface="Raleway" pitchFamily="2" charset="0"/>
              </a:rPr>
              <a:t>Thủy: </a:t>
            </a:r>
            <a:r>
              <a:rPr lang="vi-VN" sz="1200">
                <a:latin typeface="Raleway" pitchFamily="2" charset="0"/>
              </a:rPr>
              <a:t>Kiểm tra hóa đơn từ 22/08 đến 29/08 có tất cả 68 hóa đơn</a:t>
            </a:r>
            <a:r>
              <a:rPr lang="en-US" sz="1200">
                <a:latin typeface="Raleway" pitchFamily="2" charset="0"/>
              </a:rPr>
              <a:t>,</a:t>
            </a:r>
            <a:r>
              <a:rPr lang="vi-VN" sz="1200">
                <a:latin typeface="Raleway" pitchFamily="2" charset="0"/>
              </a:rPr>
              <a:t> đã nghe 24 hóa đơn</a:t>
            </a:r>
            <a:endParaRPr lang="en-US" sz="1200">
              <a:latin typeface="Raleway" pitchFamily="2" charset="0"/>
            </a:endParaRPr>
          </a:p>
          <a:p>
            <a:pPr algn="l">
              <a:lnSpc>
                <a:spcPct val="150000"/>
              </a:lnSpc>
            </a:pPr>
            <a:r>
              <a:rPr lang="en-US" sz="1200">
                <a:latin typeface="Raleway" pitchFamily="2" charset="0"/>
              </a:rPr>
              <a:t>Ly: </a:t>
            </a:r>
            <a:r>
              <a:rPr lang="vi-VN" sz="1200">
                <a:latin typeface="Raleway" pitchFamily="2" charset="0"/>
              </a:rPr>
              <a:t>Kiểm tra hóa đơn từ 11/08 đến 20/08 có tất cả 74 hóa đơn, đã nghe 30 hóa đơn</a:t>
            </a:r>
            <a:endParaRPr lang="en-US" sz="1200">
              <a:latin typeface="Raleway" pitchFamily="2" charset="0"/>
            </a:endParaRPr>
          </a:p>
          <a:p>
            <a:pPr algn="l">
              <a:lnSpc>
                <a:spcPct val="150000"/>
              </a:lnSpc>
            </a:pPr>
            <a:r>
              <a:rPr lang="en-US" sz="1200" b="1">
                <a:solidFill>
                  <a:schemeClr val="accent1">
                    <a:lumMod val="75000"/>
                  </a:schemeClr>
                </a:solidFill>
                <a:latin typeface="Raleway" pitchFamily="2" charset="0"/>
              </a:rPr>
              <a:t>-&gt; Tổng kết: </a:t>
            </a:r>
          </a:p>
          <a:p>
            <a:pPr algn="l">
              <a:lnSpc>
                <a:spcPct val="150000"/>
              </a:lnSpc>
            </a:pPr>
            <a:r>
              <a:rPr lang="en-US" sz="1200">
                <a:latin typeface="Raleway" pitchFamily="2" charset="0"/>
              </a:rPr>
              <a:t>- </a:t>
            </a:r>
            <a:r>
              <a:rPr lang="vi-VN" sz="1200">
                <a:latin typeface="Raleway" pitchFamily="2" charset="0"/>
              </a:rPr>
              <a:t>Hầu hết nhân viên đều tư vấn đầy đủ CTKM trong thời gian diễn ra CTKM, từ mức độ ưu tiên CT mua 1 tặng 1, tư vấn giảm giá thấp đến cao</a:t>
            </a:r>
            <a:r>
              <a:rPr lang="en-US" sz="1200">
                <a:latin typeface="Raleway" pitchFamily="2" charset="0"/>
              </a:rPr>
              <a:t>, tư vấn đúng các ctr</a:t>
            </a:r>
            <a:r>
              <a:rPr lang="vi-VN" sz="1200">
                <a:latin typeface="Raleway" pitchFamily="2" charset="0"/>
              </a:rPr>
              <a:t>…. Đặt biệt khi nghe ghi âm thấy nhân viên đánh bật được gói bảo hiểm độc quyền, tư vấn thuyết phục khách hàng lấy gói BH thay vì đòi giảm giá cao ( AEHP - huệ, thảo, AELB, đặc biệt AELB tư vấn rất rõ ràng, ấn tượng)</a:t>
            </a:r>
            <a:endParaRPr lang="en-US" sz="1200">
              <a:latin typeface="Raleway" pitchFamily="2" charset="0"/>
            </a:endParaRPr>
          </a:p>
          <a:p>
            <a:pPr algn="l">
              <a:lnSpc>
                <a:spcPct val="150000"/>
              </a:lnSpc>
            </a:pPr>
            <a:r>
              <a:rPr lang="en-US" sz="1200">
                <a:latin typeface="Raleway" pitchFamily="2" charset="0"/>
              </a:rPr>
              <a:t>- Về phần nhập web: NV nhập đã chuẩn hơn, số lượng HĐ bị nhập sai đã ít hơn tháng trc. Các trg hợp sai tiểu ban ktra đã cmt trực tiếp trên web và báo sếp Hoàng sửa.</a:t>
            </a:r>
          </a:p>
        </p:txBody>
      </p:sp>
    </p:spTree>
    <p:extLst>
      <p:ext uri="{BB962C8B-B14F-4D97-AF65-F5344CB8AC3E}">
        <p14:creationId xmlns:p14="http://schemas.microsoft.com/office/powerpoint/2010/main" val="341206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0-#ppt_w/2"/>
                                          </p:val>
                                        </p:tav>
                                        <p:tav tm="100000">
                                          <p:val>
                                            <p:strVal val="#ppt_x"/>
                                          </p:val>
                                        </p:tav>
                                      </p:tavLst>
                                    </p:anim>
                                    <p:anim calcmode="lin" valueType="num">
                                      <p:cBhvr additive="base">
                                        <p:cTn id="22"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0-#ppt_w/2"/>
                                          </p:val>
                                        </p:tav>
                                        <p:tav tm="100000">
                                          <p:val>
                                            <p:strVal val="#ppt_x"/>
                                          </p:val>
                                        </p:tav>
                                      </p:tavLst>
                                    </p:anim>
                                    <p:anim calcmode="lin" valueType="num">
                                      <p:cBhvr additive="base">
                                        <p:cTn id="2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Google Shape;167;p31">
            <a:extLst>
              <a:ext uri="{FF2B5EF4-FFF2-40B4-BE49-F238E27FC236}">
                <a16:creationId xmlns:a16="http://schemas.microsoft.com/office/drawing/2014/main" id="{4F2D4217-BCEF-6839-2A8D-743A1C9AFFA6}"/>
              </a:ext>
            </a:extLst>
          </p:cNvPr>
          <p:cNvSpPr txBox="1">
            <a:spLocks/>
          </p:cNvSpPr>
          <p:nvPr/>
        </p:nvSpPr>
        <p:spPr>
          <a:xfrm>
            <a:off x="134119" y="4264398"/>
            <a:ext cx="8279219" cy="170149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500"/>
              <a:buFont typeface="Bigshot One"/>
              <a:buNone/>
              <a:defRPr sz="2500" b="0" i="0" u="none" strike="noStrike" cap="none">
                <a:solidFill>
                  <a:schemeClr val="lt1"/>
                </a:solidFill>
                <a:latin typeface="Bigshot One"/>
                <a:ea typeface="Bigshot One"/>
                <a:cs typeface="Bigshot One"/>
                <a:sym typeface="Bigshot One"/>
              </a:defRPr>
            </a:lvl1pPr>
            <a:lvl2pPr marR="0" lvl="1"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2pPr>
            <a:lvl3pPr marR="0" lvl="2"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3pPr>
            <a:lvl4pPr marR="0" lvl="3"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4pPr>
            <a:lvl5pPr marR="0" lvl="4"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5pPr>
            <a:lvl6pPr marR="0" lvl="5"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6pPr>
            <a:lvl7pPr marR="0" lvl="6"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7pPr>
            <a:lvl8pPr marR="0" lvl="7"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8pPr>
            <a:lvl9pPr marR="0" lvl="8"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9pPr>
          </a:lstStyle>
          <a:p>
            <a:pPr algn="l">
              <a:lnSpc>
                <a:spcPct val="150000"/>
              </a:lnSpc>
            </a:pPr>
            <a:r>
              <a:rPr lang="en-US" sz="1200">
                <a:latin typeface="Raleway" pitchFamily="2" charset="0"/>
              </a:rPr>
              <a:t>Tất cả những phần nghe ghi âm tiểu ban đều đã cmt trực tiếp trên website</a:t>
            </a:r>
          </a:p>
          <a:p>
            <a:pPr algn="l">
              <a:lnSpc>
                <a:spcPct val="150000"/>
              </a:lnSpc>
            </a:pPr>
            <a:endParaRPr lang="en-US" sz="1200">
              <a:latin typeface="Raleway" pitchFamily="2" charset="0"/>
            </a:endParaRPr>
          </a:p>
          <a:p>
            <a:pPr algn="l">
              <a:lnSpc>
                <a:spcPct val="150000"/>
              </a:lnSpc>
            </a:pPr>
            <a:endParaRPr lang="en-US" sz="1200">
              <a:latin typeface="Raleway" pitchFamily="2" charset="0"/>
            </a:endParaRPr>
          </a:p>
        </p:txBody>
      </p:sp>
      <p:pic>
        <p:nvPicPr>
          <p:cNvPr id="4" name="Picture 3">
            <a:extLst>
              <a:ext uri="{FF2B5EF4-FFF2-40B4-BE49-F238E27FC236}">
                <a16:creationId xmlns:a16="http://schemas.microsoft.com/office/drawing/2014/main" id="{F0B2DA9D-34E4-FC87-8CDA-BE91C83CC0BB}"/>
              </a:ext>
            </a:extLst>
          </p:cNvPr>
          <p:cNvPicPr>
            <a:picLocks noChangeAspect="1"/>
          </p:cNvPicPr>
          <p:nvPr/>
        </p:nvPicPr>
        <p:blipFill>
          <a:blip r:embed="rId2"/>
          <a:stretch>
            <a:fillRect/>
          </a:stretch>
        </p:blipFill>
        <p:spPr>
          <a:xfrm>
            <a:off x="3295778" y="2181042"/>
            <a:ext cx="3988811" cy="2934104"/>
          </a:xfrm>
          <a:prstGeom prst="rect">
            <a:avLst/>
          </a:prstGeom>
        </p:spPr>
      </p:pic>
      <p:pic>
        <p:nvPicPr>
          <p:cNvPr id="9" name="Picture 8">
            <a:extLst>
              <a:ext uri="{FF2B5EF4-FFF2-40B4-BE49-F238E27FC236}">
                <a16:creationId xmlns:a16="http://schemas.microsoft.com/office/drawing/2014/main" id="{82210512-C1F7-AFA0-7456-A8C65BAD9695}"/>
              </a:ext>
            </a:extLst>
          </p:cNvPr>
          <p:cNvPicPr>
            <a:picLocks noChangeAspect="1"/>
          </p:cNvPicPr>
          <p:nvPr/>
        </p:nvPicPr>
        <p:blipFill>
          <a:blip r:embed="rId3"/>
          <a:stretch>
            <a:fillRect/>
          </a:stretch>
        </p:blipFill>
        <p:spPr>
          <a:xfrm>
            <a:off x="5290184" y="320188"/>
            <a:ext cx="3575900" cy="3159290"/>
          </a:xfrm>
          <a:prstGeom prst="rect">
            <a:avLst/>
          </a:prstGeom>
        </p:spPr>
      </p:pic>
      <p:pic>
        <p:nvPicPr>
          <p:cNvPr id="11" name="Picture 10">
            <a:extLst>
              <a:ext uri="{FF2B5EF4-FFF2-40B4-BE49-F238E27FC236}">
                <a16:creationId xmlns:a16="http://schemas.microsoft.com/office/drawing/2014/main" id="{FE03D93F-B504-45F2-9500-6476CDD291C9}"/>
              </a:ext>
            </a:extLst>
          </p:cNvPr>
          <p:cNvPicPr>
            <a:picLocks noChangeAspect="1"/>
          </p:cNvPicPr>
          <p:nvPr/>
        </p:nvPicPr>
        <p:blipFill>
          <a:blip r:embed="rId4"/>
          <a:stretch>
            <a:fillRect/>
          </a:stretch>
        </p:blipFill>
        <p:spPr>
          <a:xfrm>
            <a:off x="228432" y="167458"/>
            <a:ext cx="3207159" cy="3029477"/>
          </a:xfrm>
          <a:prstGeom prst="rect">
            <a:avLst/>
          </a:prstGeom>
        </p:spPr>
      </p:pic>
    </p:spTree>
    <p:extLst>
      <p:ext uri="{BB962C8B-B14F-4D97-AF65-F5344CB8AC3E}">
        <p14:creationId xmlns:p14="http://schemas.microsoft.com/office/powerpoint/2010/main" val="4236030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67;p31">
            <a:extLst>
              <a:ext uri="{FF2B5EF4-FFF2-40B4-BE49-F238E27FC236}">
                <a16:creationId xmlns:a16="http://schemas.microsoft.com/office/drawing/2014/main" id="{1B4695FA-3465-A8B3-83E5-AACBEF0C5493}"/>
              </a:ext>
            </a:extLst>
          </p:cNvPr>
          <p:cNvSpPr txBox="1">
            <a:spLocks/>
          </p:cNvSpPr>
          <p:nvPr/>
        </p:nvSpPr>
        <p:spPr>
          <a:xfrm>
            <a:off x="432390" y="472119"/>
            <a:ext cx="8279219" cy="67619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500"/>
              <a:buFont typeface="Bigshot One"/>
              <a:buNone/>
              <a:defRPr sz="2500" b="0" i="0" u="none" strike="noStrike" cap="none">
                <a:solidFill>
                  <a:schemeClr val="lt1"/>
                </a:solidFill>
                <a:latin typeface="Bigshot One"/>
                <a:ea typeface="Bigshot One"/>
                <a:cs typeface="Bigshot One"/>
                <a:sym typeface="Bigshot One"/>
              </a:defRPr>
            </a:lvl1pPr>
            <a:lvl2pPr marR="0" lvl="1"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2pPr>
            <a:lvl3pPr marR="0" lvl="2"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3pPr>
            <a:lvl4pPr marR="0" lvl="3"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4pPr>
            <a:lvl5pPr marR="0" lvl="4"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5pPr>
            <a:lvl6pPr marR="0" lvl="5"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6pPr>
            <a:lvl7pPr marR="0" lvl="6"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7pPr>
            <a:lvl8pPr marR="0" lvl="7"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8pPr>
            <a:lvl9pPr marR="0" lvl="8"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9pPr>
          </a:lstStyle>
          <a:p>
            <a:pPr algn="l">
              <a:lnSpc>
                <a:spcPct val="150000"/>
              </a:lnSpc>
            </a:pPr>
            <a:r>
              <a:rPr lang="en-US" sz="1200">
                <a:latin typeface="Raleway" pitchFamily="2" charset="0"/>
              </a:rPr>
              <a:t>Tất cả những phần nghe ghi âm tiểu ban đều đã cmt trực tiếp trên website. Chủ yếu nghe các hóa đơn bán ưu đãi đặc biệt, ++, bán mua 1 tặng 1</a:t>
            </a:r>
          </a:p>
          <a:p>
            <a:pPr algn="l">
              <a:lnSpc>
                <a:spcPct val="150000"/>
              </a:lnSpc>
            </a:pPr>
            <a:endParaRPr lang="en-US" sz="1200">
              <a:latin typeface="Raleway" pitchFamily="2" charset="0"/>
            </a:endParaRPr>
          </a:p>
        </p:txBody>
      </p:sp>
      <p:pic>
        <p:nvPicPr>
          <p:cNvPr id="6" name="Picture 5">
            <a:extLst>
              <a:ext uri="{FF2B5EF4-FFF2-40B4-BE49-F238E27FC236}">
                <a16:creationId xmlns:a16="http://schemas.microsoft.com/office/drawing/2014/main" id="{757915FF-6C5D-F3F7-8B30-A46F571BA45A}"/>
              </a:ext>
            </a:extLst>
          </p:cNvPr>
          <p:cNvPicPr>
            <a:picLocks noChangeAspect="1"/>
          </p:cNvPicPr>
          <p:nvPr/>
        </p:nvPicPr>
        <p:blipFill>
          <a:blip r:embed="rId2"/>
          <a:stretch>
            <a:fillRect/>
          </a:stretch>
        </p:blipFill>
        <p:spPr>
          <a:xfrm>
            <a:off x="0" y="1102142"/>
            <a:ext cx="4216534" cy="995730"/>
          </a:xfrm>
          <a:prstGeom prst="rect">
            <a:avLst/>
          </a:prstGeom>
        </p:spPr>
      </p:pic>
      <p:pic>
        <p:nvPicPr>
          <p:cNvPr id="10" name="Picture 9">
            <a:extLst>
              <a:ext uri="{FF2B5EF4-FFF2-40B4-BE49-F238E27FC236}">
                <a16:creationId xmlns:a16="http://schemas.microsoft.com/office/drawing/2014/main" id="{2D991864-3C50-7330-EF15-20C3190F7FFD}"/>
              </a:ext>
            </a:extLst>
          </p:cNvPr>
          <p:cNvPicPr>
            <a:picLocks noChangeAspect="1"/>
          </p:cNvPicPr>
          <p:nvPr/>
        </p:nvPicPr>
        <p:blipFill>
          <a:blip r:embed="rId3"/>
          <a:stretch>
            <a:fillRect/>
          </a:stretch>
        </p:blipFill>
        <p:spPr>
          <a:xfrm>
            <a:off x="0" y="2676768"/>
            <a:ext cx="4216534" cy="742932"/>
          </a:xfrm>
          <a:prstGeom prst="rect">
            <a:avLst/>
          </a:prstGeom>
        </p:spPr>
      </p:pic>
      <p:pic>
        <p:nvPicPr>
          <p:cNvPr id="13" name="Picture 12">
            <a:extLst>
              <a:ext uri="{FF2B5EF4-FFF2-40B4-BE49-F238E27FC236}">
                <a16:creationId xmlns:a16="http://schemas.microsoft.com/office/drawing/2014/main" id="{1200E4F4-0640-8FB5-1F8A-F49563B37351}"/>
              </a:ext>
            </a:extLst>
          </p:cNvPr>
          <p:cNvPicPr>
            <a:picLocks noChangeAspect="1"/>
          </p:cNvPicPr>
          <p:nvPr/>
        </p:nvPicPr>
        <p:blipFill>
          <a:blip r:embed="rId4"/>
          <a:stretch>
            <a:fillRect/>
          </a:stretch>
        </p:blipFill>
        <p:spPr>
          <a:xfrm>
            <a:off x="3244139" y="793317"/>
            <a:ext cx="4216534" cy="732960"/>
          </a:xfrm>
          <a:prstGeom prst="rect">
            <a:avLst/>
          </a:prstGeom>
        </p:spPr>
      </p:pic>
      <p:pic>
        <p:nvPicPr>
          <p:cNvPr id="15" name="Picture 14">
            <a:extLst>
              <a:ext uri="{FF2B5EF4-FFF2-40B4-BE49-F238E27FC236}">
                <a16:creationId xmlns:a16="http://schemas.microsoft.com/office/drawing/2014/main" id="{74EB7F80-5E5E-FB60-A294-7C10FB54BD52}"/>
              </a:ext>
            </a:extLst>
          </p:cNvPr>
          <p:cNvPicPr>
            <a:picLocks noChangeAspect="1"/>
          </p:cNvPicPr>
          <p:nvPr/>
        </p:nvPicPr>
        <p:blipFill>
          <a:blip r:embed="rId5"/>
          <a:stretch>
            <a:fillRect/>
          </a:stretch>
        </p:blipFill>
        <p:spPr>
          <a:xfrm>
            <a:off x="2939338" y="2507650"/>
            <a:ext cx="4216534" cy="695511"/>
          </a:xfrm>
          <a:prstGeom prst="rect">
            <a:avLst/>
          </a:prstGeom>
        </p:spPr>
      </p:pic>
      <p:pic>
        <p:nvPicPr>
          <p:cNvPr id="17" name="Picture 16">
            <a:extLst>
              <a:ext uri="{FF2B5EF4-FFF2-40B4-BE49-F238E27FC236}">
                <a16:creationId xmlns:a16="http://schemas.microsoft.com/office/drawing/2014/main" id="{8A02DC35-44E1-7A46-DA74-92A1AA4F4527}"/>
              </a:ext>
            </a:extLst>
          </p:cNvPr>
          <p:cNvPicPr>
            <a:picLocks noChangeAspect="1"/>
          </p:cNvPicPr>
          <p:nvPr/>
        </p:nvPicPr>
        <p:blipFill>
          <a:blip r:embed="rId6"/>
          <a:stretch>
            <a:fillRect/>
          </a:stretch>
        </p:blipFill>
        <p:spPr>
          <a:xfrm>
            <a:off x="357619" y="1699481"/>
            <a:ext cx="3944216" cy="808169"/>
          </a:xfrm>
          <a:prstGeom prst="rect">
            <a:avLst/>
          </a:prstGeom>
        </p:spPr>
      </p:pic>
      <p:pic>
        <p:nvPicPr>
          <p:cNvPr id="19" name="Picture 18" descr="A close-up of a text&#10;&#10;Description automatically generated">
            <a:extLst>
              <a:ext uri="{FF2B5EF4-FFF2-40B4-BE49-F238E27FC236}">
                <a16:creationId xmlns:a16="http://schemas.microsoft.com/office/drawing/2014/main" id="{020B7CDA-EDE1-7793-5A4D-96A23DDA681B}"/>
              </a:ext>
            </a:extLst>
          </p:cNvPr>
          <p:cNvPicPr>
            <a:picLocks noChangeAspect="1"/>
          </p:cNvPicPr>
          <p:nvPr/>
        </p:nvPicPr>
        <p:blipFill>
          <a:blip r:embed="rId7"/>
          <a:stretch>
            <a:fillRect/>
          </a:stretch>
        </p:blipFill>
        <p:spPr>
          <a:xfrm>
            <a:off x="4301835" y="1372256"/>
            <a:ext cx="4761585" cy="1058130"/>
          </a:xfrm>
          <a:prstGeom prst="rect">
            <a:avLst/>
          </a:prstGeom>
        </p:spPr>
      </p:pic>
      <p:pic>
        <p:nvPicPr>
          <p:cNvPr id="21" name="Picture 20" descr="A screenshot of a computer&#10;&#10;Description automatically generated">
            <a:extLst>
              <a:ext uri="{FF2B5EF4-FFF2-40B4-BE49-F238E27FC236}">
                <a16:creationId xmlns:a16="http://schemas.microsoft.com/office/drawing/2014/main" id="{AE100725-5844-6FF9-B61F-74C0CDE7B657}"/>
              </a:ext>
            </a:extLst>
          </p:cNvPr>
          <p:cNvPicPr>
            <a:picLocks noChangeAspect="1"/>
          </p:cNvPicPr>
          <p:nvPr/>
        </p:nvPicPr>
        <p:blipFill>
          <a:blip r:embed="rId8"/>
          <a:stretch>
            <a:fillRect/>
          </a:stretch>
        </p:blipFill>
        <p:spPr>
          <a:xfrm>
            <a:off x="5405650" y="2610347"/>
            <a:ext cx="3588326" cy="1368530"/>
          </a:xfrm>
          <a:prstGeom prst="rect">
            <a:avLst/>
          </a:prstGeom>
        </p:spPr>
      </p:pic>
      <p:pic>
        <p:nvPicPr>
          <p:cNvPr id="23" name="Picture 22" descr="A close-up of text&#10;&#10;Description automatically generated">
            <a:extLst>
              <a:ext uri="{FF2B5EF4-FFF2-40B4-BE49-F238E27FC236}">
                <a16:creationId xmlns:a16="http://schemas.microsoft.com/office/drawing/2014/main" id="{1BAD63F0-9AE9-3DD3-F44D-62C8B2422B32}"/>
              </a:ext>
            </a:extLst>
          </p:cNvPr>
          <p:cNvPicPr>
            <a:picLocks noChangeAspect="1"/>
          </p:cNvPicPr>
          <p:nvPr/>
        </p:nvPicPr>
        <p:blipFill>
          <a:blip r:embed="rId9"/>
          <a:stretch>
            <a:fillRect/>
          </a:stretch>
        </p:blipFill>
        <p:spPr>
          <a:xfrm>
            <a:off x="150024" y="3567892"/>
            <a:ext cx="4943899" cy="1162472"/>
          </a:xfrm>
          <a:prstGeom prst="rect">
            <a:avLst/>
          </a:prstGeom>
        </p:spPr>
      </p:pic>
      <p:pic>
        <p:nvPicPr>
          <p:cNvPr id="25" name="Picture 24" descr="A close-up of a message&#10;&#10;Description automatically generated">
            <a:extLst>
              <a:ext uri="{FF2B5EF4-FFF2-40B4-BE49-F238E27FC236}">
                <a16:creationId xmlns:a16="http://schemas.microsoft.com/office/drawing/2014/main" id="{266111E6-1371-A249-8ECF-0006C7B08D5D}"/>
              </a:ext>
            </a:extLst>
          </p:cNvPr>
          <p:cNvPicPr>
            <a:picLocks noChangeAspect="1"/>
          </p:cNvPicPr>
          <p:nvPr/>
        </p:nvPicPr>
        <p:blipFill>
          <a:blip r:embed="rId10"/>
          <a:stretch>
            <a:fillRect/>
          </a:stretch>
        </p:blipFill>
        <p:spPr>
          <a:xfrm>
            <a:off x="3823855" y="3823508"/>
            <a:ext cx="4731328" cy="1100208"/>
          </a:xfrm>
          <a:prstGeom prst="rect">
            <a:avLst/>
          </a:prstGeom>
        </p:spPr>
      </p:pic>
    </p:spTree>
    <p:extLst>
      <p:ext uri="{BB962C8B-B14F-4D97-AF65-F5344CB8AC3E}">
        <p14:creationId xmlns:p14="http://schemas.microsoft.com/office/powerpoint/2010/main" val="2962885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8" name="Google Shape;128;p28"/>
          <p:cNvSpPr txBox="1">
            <a:spLocks noGrp="1"/>
          </p:cNvSpPr>
          <p:nvPr>
            <p:ph type="title" idx="2"/>
          </p:nvPr>
        </p:nvSpPr>
        <p:spPr>
          <a:xfrm>
            <a:off x="3027484" y="915417"/>
            <a:ext cx="31509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04</a:t>
            </a:r>
            <a:endParaRPr/>
          </a:p>
        </p:txBody>
      </p:sp>
      <p:sp>
        <p:nvSpPr>
          <p:cNvPr id="129" name="Google Shape;129;p28"/>
          <p:cNvSpPr txBox="1">
            <a:spLocks noGrp="1"/>
          </p:cNvSpPr>
          <p:nvPr>
            <p:ph type="title"/>
          </p:nvPr>
        </p:nvSpPr>
        <p:spPr>
          <a:xfrm>
            <a:off x="750934" y="2908301"/>
            <a:ext cx="7704000" cy="8418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6000"/>
              <a:buFont typeface="Bigshot One"/>
              <a:buNone/>
            </a:pPr>
            <a:r>
              <a:rPr lang="en-US"/>
              <a:t>Tổng kết báo cáo thi đua NV tại các GH</a:t>
            </a:r>
            <a:endParaRPr/>
          </a:p>
        </p:txBody>
      </p:sp>
      <p:pic>
        <p:nvPicPr>
          <p:cNvPr id="135" name="Google Shape;135;p28"/>
          <p:cNvPicPr preferRelativeResize="0"/>
          <p:nvPr/>
        </p:nvPicPr>
        <p:blipFill rotWithShape="1">
          <a:blip r:embed="rId3">
            <a:alphaModFix/>
          </a:blip>
          <a:srcRect/>
          <a:stretch/>
        </p:blipFill>
        <p:spPr>
          <a:xfrm>
            <a:off x="3973053" y="4759176"/>
            <a:ext cx="1939135" cy="1215485"/>
          </a:xfrm>
          <a:prstGeom prst="rect">
            <a:avLst/>
          </a:prstGeom>
          <a:noFill/>
          <a:ln>
            <a:noFill/>
          </a:ln>
          <a:effectLst>
            <a:outerShdw blurRad="50800" dist="50800" dir="5400000" algn="ctr" rotWithShape="0">
              <a:schemeClr val="dk1">
                <a:alpha val="14900"/>
              </a:schemeClr>
            </a:outerShdw>
            <a:reflection stA="50000" endA="300" endPos="55000" fadeDir="5400012" sy="-100000" algn="bl" rotWithShape="0"/>
          </a:effectLst>
        </p:spPr>
      </p:pic>
    </p:spTree>
    <p:extLst>
      <p:ext uri="{BB962C8B-B14F-4D97-AF65-F5344CB8AC3E}">
        <p14:creationId xmlns:p14="http://schemas.microsoft.com/office/powerpoint/2010/main" val="1374940377"/>
      </p:ext>
    </p:extLst>
  </p:cSld>
  <p:clrMapOvr>
    <a:masterClrMapping/>
  </p:clrMapOvr>
  <p:transition spd="med" advClick="0" advTm="4028">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35"/>
                                        </p:tgtEl>
                                        <p:attrNameLst>
                                          <p:attrName>style.visibility</p:attrName>
                                        </p:attrNameLst>
                                      </p:cBhvr>
                                      <p:to>
                                        <p:strVal val="visible"/>
                                      </p:to>
                                    </p:set>
                                    <p:anim calcmode="lin" valueType="num">
                                      <p:cBhvr additive="base">
                                        <p:cTn id="7" dur="500" fill="hold"/>
                                        <p:tgtEl>
                                          <p:spTgt spid="135"/>
                                        </p:tgtEl>
                                        <p:attrNameLst>
                                          <p:attrName>ppt_x</p:attrName>
                                        </p:attrNameLst>
                                      </p:cBhvr>
                                      <p:tavLst>
                                        <p:tav tm="0">
                                          <p:val>
                                            <p:strVal val="0-#ppt_w/2"/>
                                          </p:val>
                                        </p:tav>
                                        <p:tav tm="100000">
                                          <p:val>
                                            <p:strVal val="#ppt_x"/>
                                          </p:val>
                                        </p:tav>
                                      </p:tavLst>
                                    </p:anim>
                                    <p:anim calcmode="lin" valueType="num">
                                      <p:cBhvr additive="base">
                                        <p:cTn id="8" dur="500" fill="hold"/>
                                        <p:tgtEl>
                                          <p:spTgt spid="13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129"/>
                                        </p:tgtEl>
                                        <p:attrNameLst>
                                          <p:attrName>style.visibility</p:attrName>
                                        </p:attrNameLst>
                                      </p:cBhvr>
                                      <p:to>
                                        <p:strVal val="visible"/>
                                      </p:to>
                                    </p:set>
                                    <p:anim calcmode="lin" valueType="num">
                                      <p:cBhvr>
                                        <p:cTn id="12" dur="500" fill="hold"/>
                                        <p:tgtEl>
                                          <p:spTgt spid="129"/>
                                        </p:tgtEl>
                                        <p:attrNameLst>
                                          <p:attrName>ppt_w</p:attrName>
                                        </p:attrNameLst>
                                      </p:cBhvr>
                                      <p:tavLst>
                                        <p:tav tm="0">
                                          <p:val>
                                            <p:fltVal val="0"/>
                                          </p:val>
                                        </p:tav>
                                        <p:tav tm="100000">
                                          <p:val>
                                            <p:strVal val="#ppt_w"/>
                                          </p:val>
                                        </p:tav>
                                      </p:tavLst>
                                    </p:anim>
                                    <p:anim calcmode="lin" valueType="num">
                                      <p:cBhvr>
                                        <p:cTn id="13" dur="500" fill="hold"/>
                                        <p:tgtEl>
                                          <p:spTgt spid="129"/>
                                        </p:tgtEl>
                                        <p:attrNameLst>
                                          <p:attrName>ppt_h</p:attrName>
                                        </p:attrNameLst>
                                      </p:cBhvr>
                                      <p:tavLst>
                                        <p:tav tm="0">
                                          <p:val>
                                            <p:fltVal val="0"/>
                                          </p:val>
                                        </p:tav>
                                        <p:tav tm="100000">
                                          <p:val>
                                            <p:strVal val="#ppt_h"/>
                                          </p:val>
                                        </p:tav>
                                      </p:tavLst>
                                    </p:anim>
                                    <p:animEffect transition="in" filter="fade">
                                      <p:cBhvr>
                                        <p:cTn id="14" dur="500"/>
                                        <p:tgtEl>
                                          <p:spTgt spid="129"/>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28"/>
                                        </p:tgtEl>
                                        <p:attrNameLst>
                                          <p:attrName>style.visibility</p:attrName>
                                        </p:attrNameLst>
                                      </p:cBhvr>
                                      <p:to>
                                        <p:strVal val="visible"/>
                                      </p:to>
                                    </p:set>
                                    <p:anim calcmode="lin" valueType="num">
                                      <p:cBhvr>
                                        <p:cTn id="17" dur="500" fill="hold"/>
                                        <p:tgtEl>
                                          <p:spTgt spid="128"/>
                                        </p:tgtEl>
                                        <p:attrNameLst>
                                          <p:attrName>ppt_w</p:attrName>
                                        </p:attrNameLst>
                                      </p:cBhvr>
                                      <p:tavLst>
                                        <p:tav tm="0">
                                          <p:val>
                                            <p:fltVal val="0"/>
                                          </p:val>
                                        </p:tav>
                                        <p:tav tm="100000">
                                          <p:val>
                                            <p:strVal val="#ppt_w"/>
                                          </p:val>
                                        </p:tav>
                                      </p:tavLst>
                                    </p:anim>
                                    <p:anim calcmode="lin" valueType="num">
                                      <p:cBhvr>
                                        <p:cTn id="18" dur="500" fill="hold"/>
                                        <p:tgtEl>
                                          <p:spTgt spid="128"/>
                                        </p:tgtEl>
                                        <p:attrNameLst>
                                          <p:attrName>ppt_h</p:attrName>
                                        </p:attrNameLst>
                                      </p:cBhvr>
                                      <p:tavLst>
                                        <p:tav tm="0">
                                          <p:val>
                                            <p:fltVal val="0"/>
                                          </p:val>
                                        </p:tav>
                                        <p:tav tm="100000">
                                          <p:val>
                                            <p:strVal val="#ppt_h"/>
                                          </p:val>
                                        </p:tav>
                                      </p:tavLst>
                                    </p:anim>
                                    <p:animEffect transition="in" filter="fade">
                                      <p:cBhvr>
                                        <p:cTn id="19" dur="500"/>
                                        <p:tgtEl>
                                          <p:spTgt spid="1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 grpId="0"/>
      <p:bldP spid="12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EDD966F-B24A-85AE-B698-E7C0E8AFBD81}"/>
              </a:ext>
            </a:extLst>
          </p:cNvPr>
          <p:cNvPicPr>
            <a:picLocks noChangeAspect="1"/>
          </p:cNvPicPr>
          <p:nvPr/>
        </p:nvPicPr>
        <p:blipFill>
          <a:blip r:embed="rId2"/>
          <a:stretch>
            <a:fillRect/>
          </a:stretch>
        </p:blipFill>
        <p:spPr>
          <a:xfrm>
            <a:off x="328925" y="698786"/>
            <a:ext cx="8486149" cy="4146840"/>
          </a:xfrm>
          <a:prstGeom prst="rect">
            <a:avLst/>
          </a:prstGeom>
        </p:spPr>
      </p:pic>
      <p:sp>
        <p:nvSpPr>
          <p:cNvPr id="7" name="TextBox 6">
            <a:extLst>
              <a:ext uri="{FF2B5EF4-FFF2-40B4-BE49-F238E27FC236}">
                <a16:creationId xmlns:a16="http://schemas.microsoft.com/office/drawing/2014/main" id="{67191E42-0A55-66FB-E66B-708C8AA5A191}"/>
              </a:ext>
            </a:extLst>
          </p:cNvPr>
          <p:cNvSpPr txBox="1"/>
          <p:nvPr/>
        </p:nvSpPr>
        <p:spPr>
          <a:xfrm>
            <a:off x="187037" y="242455"/>
            <a:ext cx="1606530" cy="307777"/>
          </a:xfrm>
          <a:prstGeom prst="rect">
            <a:avLst/>
          </a:prstGeom>
          <a:noFill/>
        </p:spPr>
        <p:txBody>
          <a:bodyPr wrap="none" rtlCol="0">
            <a:spAutoFit/>
          </a:bodyPr>
          <a:lstStyle/>
          <a:p>
            <a:r>
              <a:rPr lang="en-US">
                <a:solidFill>
                  <a:schemeClr val="bg1"/>
                </a:solidFill>
              </a:rPr>
              <a:t>1. Thi đua công ty</a:t>
            </a:r>
          </a:p>
        </p:txBody>
      </p:sp>
    </p:spTree>
    <p:extLst>
      <p:ext uri="{BB962C8B-B14F-4D97-AF65-F5344CB8AC3E}">
        <p14:creationId xmlns:p14="http://schemas.microsoft.com/office/powerpoint/2010/main" val="19125486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67191E42-0A55-66FB-E66B-708C8AA5A191}"/>
              </a:ext>
            </a:extLst>
          </p:cNvPr>
          <p:cNvSpPr txBox="1"/>
          <p:nvPr/>
        </p:nvSpPr>
        <p:spPr>
          <a:xfrm>
            <a:off x="187037" y="242455"/>
            <a:ext cx="1606530" cy="307777"/>
          </a:xfrm>
          <a:prstGeom prst="rect">
            <a:avLst/>
          </a:prstGeom>
          <a:noFill/>
        </p:spPr>
        <p:txBody>
          <a:bodyPr wrap="none" rtlCol="0">
            <a:spAutoFit/>
          </a:bodyPr>
          <a:lstStyle/>
          <a:p>
            <a:r>
              <a:rPr lang="en-US">
                <a:solidFill>
                  <a:schemeClr val="bg1"/>
                </a:solidFill>
              </a:rPr>
              <a:t>1. Thi đua công ty</a:t>
            </a:r>
          </a:p>
        </p:txBody>
      </p:sp>
      <p:pic>
        <p:nvPicPr>
          <p:cNvPr id="3" name="Picture 2">
            <a:extLst>
              <a:ext uri="{FF2B5EF4-FFF2-40B4-BE49-F238E27FC236}">
                <a16:creationId xmlns:a16="http://schemas.microsoft.com/office/drawing/2014/main" id="{1A2B3DA9-2121-5EBF-B091-4D3227B53557}"/>
              </a:ext>
            </a:extLst>
          </p:cNvPr>
          <p:cNvPicPr>
            <a:picLocks noChangeAspect="1"/>
          </p:cNvPicPr>
          <p:nvPr/>
        </p:nvPicPr>
        <p:blipFill>
          <a:blip r:embed="rId2"/>
          <a:stretch>
            <a:fillRect/>
          </a:stretch>
        </p:blipFill>
        <p:spPr>
          <a:xfrm>
            <a:off x="3682833" y="339437"/>
            <a:ext cx="4965434" cy="4612698"/>
          </a:xfrm>
          <a:prstGeom prst="rect">
            <a:avLst/>
          </a:prstGeom>
        </p:spPr>
      </p:pic>
      <p:sp>
        <p:nvSpPr>
          <p:cNvPr id="4" name="TextBox 3">
            <a:extLst>
              <a:ext uri="{FF2B5EF4-FFF2-40B4-BE49-F238E27FC236}">
                <a16:creationId xmlns:a16="http://schemas.microsoft.com/office/drawing/2014/main" id="{39CDA7F6-EFA8-5C18-1C52-2F20485D6083}"/>
              </a:ext>
            </a:extLst>
          </p:cNvPr>
          <p:cNvSpPr txBox="1"/>
          <p:nvPr/>
        </p:nvSpPr>
        <p:spPr>
          <a:xfrm>
            <a:off x="103910" y="647508"/>
            <a:ext cx="3495796" cy="4576702"/>
          </a:xfrm>
          <a:prstGeom prst="rect">
            <a:avLst/>
          </a:prstGeom>
          <a:noFill/>
        </p:spPr>
        <p:txBody>
          <a:bodyPr wrap="square" rtlCol="0">
            <a:spAutoFit/>
          </a:bodyPr>
          <a:lstStyle/>
          <a:p>
            <a:pPr>
              <a:lnSpc>
                <a:spcPct val="150000"/>
              </a:lnSpc>
            </a:pPr>
            <a:r>
              <a:rPr lang="en-US">
                <a:solidFill>
                  <a:schemeClr val="bg1"/>
                </a:solidFill>
              </a:rPr>
              <a:t>Có 18 NV đạt thưởng từ T7.22 – T7.23</a:t>
            </a:r>
          </a:p>
          <a:p>
            <a:pPr>
              <a:lnSpc>
                <a:spcPct val="150000"/>
              </a:lnSpc>
            </a:pPr>
            <a:r>
              <a:rPr lang="en-US">
                <a:solidFill>
                  <a:schemeClr val="bg1"/>
                </a:solidFill>
              </a:rPr>
              <a:t>-&gt; Một số NV đạt được giải nhất 2 lần. Trong đó nhiều nhất là TTPL, tiếp đến là AELB, 2 đơn vị còn lại mỗi GH có 1 lần đạt</a:t>
            </a:r>
          </a:p>
          <a:p>
            <a:pPr>
              <a:lnSpc>
                <a:spcPct val="150000"/>
              </a:lnSpc>
            </a:pPr>
            <a:r>
              <a:rPr lang="en-US">
                <a:solidFill>
                  <a:schemeClr val="bg1"/>
                </a:solidFill>
              </a:rPr>
              <a:t>-&gt; Có 9 NV chưa từng nhận được thưởng thi đua: (ko tính ngọc):</a:t>
            </a:r>
          </a:p>
          <a:p>
            <a:pPr>
              <a:lnSpc>
                <a:spcPct val="150000"/>
              </a:lnSpc>
            </a:pPr>
            <a:r>
              <a:rPr lang="en-US">
                <a:solidFill>
                  <a:schemeClr val="bg1"/>
                </a:solidFill>
              </a:rPr>
              <a:t>Hoa – VC</a:t>
            </a:r>
          </a:p>
          <a:p>
            <a:pPr>
              <a:lnSpc>
                <a:spcPct val="150000"/>
              </a:lnSpc>
            </a:pPr>
            <a:r>
              <a:rPr lang="en-US">
                <a:solidFill>
                  <a:schemeClr val="bg1"/>
                </a:solidFill>
              </a:rPr>
              <a:t>Thu Trang, Mai Hương, Minh Anh – ALB</a:t>
            </a:r>
          </a:p>
          <a:p>
            <a:pPr>
              <a:lnSpc>
                <a:spcPct val="150000"/>
              </a:lnSpc>
            </a:pPr>
            <a:r>
              <a:rPr lang="en-US">
                <a:solidFill>
                  <a:schemeClr val="bg1"/>
                </a:solidFill>
              </a:rPr>
              <a:t>Huệ, Phương, Thủy, Hoài Anh, Khánh Linh – ALC</a:t>
            </a:r>
          </a:p>
          <a:p>
            <a:pPr>
              <a:lnSpc>
                <a:spcPct val="150000"/>
              </a:lnSpc>
            </a:pPr>
            <a:r>
              <a:rPr lang="en-US">
                <a:solidFill>
                  <a:schemeClr val="bg1"/>
                </a:solidFill>
              </a:rPr>
              <a:t>-&gt; Qly nhắc và thúc đẩy Nv cố gắng</a:t>
            </a:r>
          </a:p>
          <a:p>
            <a:pPr>
              <a:lnSpc>
                <a:spcPct val="150000"/>
              </a:lnSpc>
            </a:pPr>
            <a:endParaRPr lang="en-US">
              <a:solidFill>
                <a:schemeClr val="bg1"/>
              </a:solidFill>
            </a:endParaRPr>
          </a:p>
          <a:p>
            <a:pPr>
              <a:lnSpc>
                <a:spcPct val="150000"/>
              </a:lnSpc>
            </a:pPr>
            <a:endParaRPr lang="en-US">
              <a:solidFill>
                <a:schemeClr val="bg1"/>
              </a:solidFill>
            </a:endParaRPr>
          </a:p>
        </p:txBody>
      </p:sp>
    </p:spTree>
    <p:extLst>
      <p:ext uri="{BB962C8B-B14F-4D97-AF65-F5344CB8AC3E}">
        <p14:creationId xmlns:p14="http://schemas.microsoft.com/office/powerpoint/2010/main" val="3209788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D0CFCFC-CC5A-582E-DDEB-5C84EA9E5B51}"/>
              </a:ext>
            </a:extLst>
          </p:cNvPr>
          <p:cNvPicPr>
            <a:picLocks noChangeAspect="1"/>
          </p:cNvPicPr>
          <p:nvPr/>
        </p:nvPicPr>
        <p:blipFill>
          <a:blip r:embed="rId2"/>
          <a:stretch>
            <a:fillRect/>
          </a:stretch>
        </p:blipFill>
        <p:spPr>
          <a:xfrm>
            <a:off x="2637699" y="540327"/>
            <a:ext cx="5356374" cy="4354075"/>
          </a:xfrm>
          <a:prstGeom prst="rect">
            <a:avLst/>
          </a:prstGeom>
        </p:spPr>
      </p:pic>
      <p:sp>
        <p:nvSpPr>
          <p:cNvPr id="14" name="TextBox 13">
            <a:extLst>
              <a:ext uri="{FF2B5EF4-FFF2-40B4-BE49-F238E27FC236}">
                <a16:creationId xmlns:a16="http://schemas.microsoft.com/office/drawing/2014/main" id="{5FB58431-DB60-2638-CA51-70C60896526D}"/>
              </a:ext>
            </a:extLst>
          </p:cNvPr>
          <p:cNvSpPr txBox="1"/>
          <p:nvPr/>
        </p:nvSpPr>
        <p:spPr>
          <a:xfrm>
            <a:off x="214746" y="102136"/>
            <a:ext cx="2818400" cy="307777"/>
          </a:xfrm>
          <a:prstGeom prst="rect">
            <a:avLst/>
          </a:prstGeom>
          <a:noFill/>
        </p:spPr>
        <p:txBody>
          <a:bodyPr wrap="none" rtlCol="0">
            <a:spAutoFit/>
          </a:bodyPr>
          <a:lstStyle/>
          <a:p>
            <a:r>
              <a:rPr lang="en-US">
                <a:solidFill>
                  <a:schemeClr val="bg1"/>
                </a:solidFill>
              </a:rPr>
              <a:t>2. Thi đua nội bộ của từng đơn vị</a:t>
            </a:r>
          </a:p>
        </p:txBody>
      </p:sp>
      <p:sp>
        <p:nvSpPr>
          <p:cNvPr id="15" name="TextBox 14">
            <a:extLst>
              <a:ext uri="{FF2B5EF4-FFF2-40B4-BE49-F238E27FC236}">
                <a16:creationId xmlns:a16="http://schemas.microsoft.com/office/drawing/2014/main" id="{DD1A4A31-BAAB-99B4-725D-EDC3CA020163}"/>
              </a:ext>
            </a:extLst>
          </p:cNvPr>
          <p:cNvSpPr txBox="1"/>
          <p:nvPr/>
        </p:nvSpPr>
        <p:spPr>
          <a:xfrm>
            <a:off x="367145" y="637309"/>
            <a:ext cx="1568058" cy="307777"/>
          </a:xfrm>
          <a:prstGeom prst="rect">
            <a:avLst/>
          </a:prstGeom>
          <a:noFill/>
        </p:spPr>
        <p:txBody>
          <a:bodyPr wrap="none" rtlCol="0">
            <a:spAutoFit/>
          </a:bodyPr>
          <a:lstStyle/>
          <a:p>
            <a:r>
              <a:rPr lang="en-US">
                <a:solidFill>
                  <a:schemeClr val="bg1"/>
                </a:solidFill>
              </a:rPr>
              <a:t>2.1 Đơn vị VCHN</a:t>
            </a:r>
            <a:endParaRPr lang="en-US"/>
          </a:p>
        </p:txBody>
      </p:sp>
    </p:spTree>
    <p:extLst>
      <p:ext uri="{BB962C8B-B14F-4D97-AF65-F5344CB8AC3E}">
        <p14:creationId xmlns:p14="http://schemas.microsoft.com/office/powerpoint/2010/main" val="25749845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10D410F-0554-D81C-3B03-AA9A4DC57088}"/>
              </a:ext>
            </a:extLst>
          </p:cNvPr>
          <p:cNvPicPr>
            <a:picLocks noChangeAspect="1"/>
          </p:cNvPicPr>
          <p:nvPr/>
        </p:nvPicPr>
        <p:blipFill>
          <a:blip r:embed="rId2"/>
          <a:stretch>
            <a:fillRect/>
          </a:stretch>
        </p:blipFill>
        <p:spPr>
          <a:xfrm>
            <a:off x="2480180" y="580636"/>
            <a:ext cx="5389202" cy="4383509"/>
          </a:xfrm>
          <a:prstGeom prst="rect">
            <a:avLst/>
          </a:prstGeom>
        </p:spPr>
      </p:pic>
      <p:sp>
        <p:nvSpPr>
          <p:cNvPr id="2" name="TextBox 1">
            <a:extLst>
              <a:ext uri="{FF2B5EF4-FFF2-40B4-BE49-F238E27FC236}">
                <a16:creationId xmlns:a16="http://schemas.microsoft.com/office/drawing/2014/main" id="{D841AA3A-0E29-8D47-8031-CB9465F34D0C}"/>
              </a:ext>
            </a:extLst>
          </p:cNvPr>
          <p:cNvSpPr txBox="1"/>
          <p:nvPr/>
        </p:nvSpPr>
        <p:spPr>
          <a:xfrm>
            <a:off x="297873" y="332509"/>
            <a:ext cx="1545616" cy="307777"/>
          </a:xfrm>
          <a:prstGeom prst="rect">
            <a:avLst/>
          </a:prstGeom>
          <a:noFill/>
        </p:spPr>
        <p:txBody>
          <a:bodyPr wrap="none" rtlCol="0">
            <a:spAutoFit/>
          </a:bodyPr>
          <a:lstStyle/>
          <a:p>
            <a:r>
              <a:rPr lang="en-US">
                <a:solidFill>
                  <a:schemeClr val="bg1"/>
                </a:solidFill>
              </a:rPr>
              <a:t>2.2. Đơn vị TTPL</a:t>
            </a:r>
          </a:p>
        </p:txBody>
      </p:sp>
    </p:spTree>
    <p:extLst>
      <p:ext uri="{BB962C8B-B14F-4D97-AF65-F5344CB8AC3E}">
        <p14:creationId xmlns:p14="http://schemas.microsoft.com/office/powerpoint/2010/main" val="36276914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8" name="Google Shape;128;p28"/>
          <p:cNvSpPr txBox="1">
            <a:spLocks noGrp="1"/>
          </p:cNvSpPr>
          <p:nvPr>
            <p:ph type="title" idx="2"/>
          </p:nvPr>
        </p:nvSpPr>
        <p:spPr>
          <a:xfrm>
            <a:off x="3027484" y="915417"/>
            <a:ext cx="31509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sp>
        <p:nvSpPr>
          <p:cNvPr id="129" name="Google Shape;129;p28"/>
          <p:cNvSpPr txBox="1">
            <a:spLocks noGrp="1"/>
          </p:cNvSpPr>
          <p:nvPr>
            <p:ph type="title"/>
          </p:nvPr>
        </p:nvSpPr>
        <p:spPr>
          <a:xfrm>
            <a:off x="720000" y="2455530"/>
            <a:ext cx="7704000" cy="8418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Clr>
                <a:schemeClr val="lt1"/>
              </a:buClr>
              <a:buSzPts val="6000"/>
              <a:buFont typeface="Bigshot One"/>
              <a:buNone/>
            </a:pPr>
            <a:r>
              <a:rPr lang="en-US"/>
              <a:t>D</a:t>
            </a:r>
            <a:r>
              <a:rPr lang="en"/>
              <a:t>oanh số</a:t>
            </a:r>
            <a:endParaRPr/>
          </a:p>
        </p:txBody>
      </p:sp>
      <p:pic>
        <p:nvPicPr>
          <p:cNvPr id="135" name="Google Shape;135;p28"/>
          <p:cNvPicPr preferRelativeResize="0"/>
          <p:nvPr/>
        </p:nvPicPr>
        <p:blipFill rotWithShape="1">
          <a:blip r:embed="rId3">
            <a:alphaModFix/>
          </a:blip>
          <a:srcRect/>
          <a:stretch/>
        </p:blipFill>
        <p:spPr>
          <a:xfrm>
            <a:off x="3727942" y="4281518"/>
            <a:ext cx="1939135" cy="1215485"/>
          </a:xfrm>
          <a:prstGeom prst="rect">
            <a:avLst/>
          </a:prstGeom>
          <a:noFill/>
          <a:ln>
            <a:noFill/>
          </a:ln>
          <a:effectLst>
            <a:outerShdw blurRad="50800" dist="50800" dir="5400000" algn="ctr" rotWithShape="0">
              <a:schemeClr val="dk1">
                <a:alpha val="14900"/>
              </a:schemeClr>
            </a:outerShdw>
            <a:reflection stA="50000" endA="300" endPos="55000" fadeDir="5400012" sy="-100000" algn="bl" rotWithShape="0"/>
          </a:effectLst>
        </p:spPr>
      </p:pic>
    </p:spTree>
  </p:cSld>
  <p:clrMapOvr>
    <a:masterClrMapping/>
  </p:clrMapOvr>
  <p:transition spd="med" advClick="0" advTm="4028">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35"/>
                                        </p:tgtEl>
                                        <p:attrNameLst>
                                          <p:attrName>style.visibility</p:attrName>
                                        </p:attrNameLst>
                                      </p:cBhvr>
                                      <p:to>
                                        <p:strVal val="visible"/>
                                      </p:to>
                                    </p:set>
                                    <p:anim calcmode="lin" valueType="num">
                                      <p:cBhvr additive="base">
                                        <p:cTn id="7" dur="500" fill="hold"/>
                                        <p:tgtEl>
                                          <p:spTgt spid="135"/>
                                        </p:tgtEl>
                                        <p:attrNameLst>
                                          <p:attrName>ppt_x</p:attrName>
                                        </p:attrNameLst>
                                      </p:cBhvr>
                                      <p:tavLst>
                                        <p:tav tm="0">
                                          <p:val>
                                            <p:strVal val="0-#ppt_w/2"/>
                                          </p:val>
                                        </p:tav>
                                        <p:tav tm="100000">
                                          <p:val>
                                            <p:strVal val="#ppt_x"/>
                                          </p:val>
                                        </p:tav>
                                      </p:tavLst>
                                    </p:anim>
                                    <p:anim calcmode="lin" valueType="num">
                                      <p:cBhvr additive="base">
                                        <p:cTn id="8" dur="500" fill="hold"/>
                                        <p:tgtEl>
                                          <p:spTgt spid="13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129"/>
                                        </p:tgtEl>
                                        <p:attrNameLst>
                                          <p:attrName>style.visibility</p:attrName>
                                        </p:attrNameLst>
                                      </p:cBhvr>
                                      <p:to>
                                        <p:strVal val="visible"/>
                                      </p:to>
                                    </p:set>
                                    <p:anim calcmode="lin" valueType="num">
                                      <p:cBhvr>
                                        <p:cTn id="12" dur="500" fill="hold"/>
                                        <p:tgtEl>
                                          <p:spTgt spid="129"/>
                                        </p:tgtEl>
                                        <p:attrNameLst>
                                          <p:attrName>ppt_w</p:attrName>
                                        </p:attrNameLst>
                                      </p:cBhvr>
                                      <p:tavLst>
                                        <p:tav tm="0">
                                          <p:val>
                                            <p:fltVal val="0"/>
                                          </p:val>
                                        </p:tav>
                                        <p:tav tm="100000">
                                          <p:val>
                                            <p:strVal val="#ppt_w"/>
                                          </p:val>
                                        </p:tav>
                                      </p:tavLst>
                                    </p:anim>
                                    <p:anim calcmode="lin" valueType="num">
                                      <p:cBhvr>
                                        <p:cTn id="13" dur="500" fill="hold"/>
                                        <p:tgtEl>
                                          <p:spTgt spid="129"/>
                                        </p:tgtEl>
                                        <p:attrNameLst>
                                          <p:attrName>ppt_h</p:attrName>
                                        </p:attrNameLst>
                                      </p:cBhvr>
                                      <p:tavLst>
                                        <p:tav tm="0">
                                          <p:val>
                                            <p:fltVal val="0"/>
                                          </p:val>
                                        </p:tav>
                                        <p:tav tm="100000">
                                          <p:val>
                                            <p:strVal val="#ppt_h"/>
                                          </p:val>
                                        </p:tav>
                                      </p:tavLst>
                                    </p:anim>
                                    <p:animEffect transition="in" filter="fade">
                                      <p:cBhvr>
                                        <p:cTn id="14" dur="500"/>
                                        <p:tgtEl>
                                          <p:spTgt spid="129"/>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28"/>
                                        </p:tgtEl>
                                        <p:attrNameLst>
                                          <p:attrName>style.visibility</p:attrName>
                                        </p:attrNameLst>
                                      </p:cBhvr>
                                      <p:to>
                                        <p:strVal val="visible"/>
                                      </p:to>
                                    </p:set>
                                    <p:anim calcmode="lin" valueType="num">
                                      <p:cBhvr>
                                        <p:cTn id="17" dur="500" fill="hold"/>
                                        <p:tgtEl>
                                          <p:spTgt spid="128"/>
                                        </p:tgtEl>
                                        <p:attrNameLst>
                                          <p:attrName>ppt_w</p:attrName>
                                        </p:attrNameLst>
                                      </p:cBhvr>
                                      <p:tavLst>
                                        <p:tav tm="0">
                                          <p:val>
                                            <p:fltVal val="0"/>
                                          </p:val>
                                        </p:tav>
                                        <p:tav tm="100000">
                                          <p:val>
                                            <p:strVal val="#ppt_w"/>
                                          </p:val>
                                        </p:tav>
                                      </p:tavLst>
                                    </p:anim>
                                    <p:anim calcmode="lin" valueType="num">
                                      <p:cBhvr>
                                        <p:cTn id="18" dur="500" fill="hold"/>
                                        <p:tgtEl>
                                          <p:spTgt spid="128"/>
                                        </p:tgtEl>
                                        <p:attrNameLst>
                                          <p:attrName>ppt_h</p:attrName>
                                        </p:attrNameLst>
                                      </p:cBhvr>
                                      <p:tavLst>
                                        <p:tav tm="0">
                                          <p:val>
                                            <p:fltVal val="0"/>
                                          </p:val>
                                        </p:tav>
                                        <p:tav tm="100000">
                                          <p:val>
                                            <p:strVal val="#ppt_h"/>
                                          </p:val>
                                        </p:tav>
                                      </p:tavLst>
                                    </p:anim>
                                    <p:animEffect transition="in" filter="fade">
                                      <p:cBhvr>
                                        <p:cTn id="19" dur="500"/>
                                        <p:tgtEl>
                                          <p:spTgt spid="1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 grpId="0"/>
      <p:bldP spid="12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C60F173-F7F0-C44F-687B-BD4F2740A37E}"/>
              </a:ext>
            </a:extLst>
          </p:cNvPr>
          <p:cNvSpPr txBox="1"/>
          <p:nvPr/>
        </p:nvSpPr>
        <p:spPr>
          <a:xfrm>
            <a:off x="297873" y="332509"/>
            <a:ext cx="1568058" cy="307777"/>
          </a:xfrm>
          <a:prstGeom prst="rect">
            <a:avLst/>
          </a:prstGeom>
          <a:noFill/>
        </p:spPr>
        <p:txBody>
          <a:bodyPr wrap="none" rtlCol="0">
            <a:spAutoFit/>
          </a:bodyPr>
          <a:lstStyle/>
          <a:p>
            <a:r>
              <a:rPr lang="en-US">
                <a:solidFill>
                  <a:schemeClr val="bg1"/>
                </a:solidFill>
              </a:rPr>
              <a:t>2.3. Đơn vị AELB</a:t>
            </a:r>
          </a:p>
        </p:txBody>
      </p:sp>
      <p:pic>
        <p:nvPicPr>
          <p:cNvPr id="4" name="Picture 3">
            <a:extLst>
              <a:ext uri="{FF2B5EF4-FFF2-40B4-BE49-F238E27FC236}">
                <a16:creationId xmlns:a16="http://schemas.microsoft.com/office/drawing/2014/main" id="{E544107E-CC48-6460-4B63-E89204F2692D}"/>
              </a:ext>
            </a:extLst>
          </p:cNvPr>
          <p:cNvPicPr>
            <a:picLocks noChangeAspect="1"/>
          </p:cNvPicPr>
          <p:nvPr/>
        </p:nvPicPr>
        <p:blipFill>
          <a:blip r:embed="rId2"/>
          <a:stretch>
            <a:fillRect/>
          </a:stretch>
        </p:blipFill>
        <p:spPr>
          <a:xfrm>
            <a:off x="2331460" y="640286"/>
            <a:ext cx="5246977" cy="4241568"/>
          </a:xfrm>
          <a:prstGeom prst="rect">
            <a:avLst/>
          </a:prstGeom>
        </p:spPr>
      </p:pic>
    </p:spTree>
    <p:extLst>
      <p:ext uri="{BB962C8B-B14F-4D97-AF65-F5344CB8AC3E}">
        <p14:creationId xmlns:p14="http://schemas.microsoft.com/office/powerpoint/2010/main" val="1595394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F3BA653B-B1E9-2906-753F-DA6ADC2FC787}"/>
              </a:ext>
            </a:extLst>
          </p:cNvPr>
          <p:cNvPicPr>
            <a:picLocks noChangeAspect="1"/>
          </p:cNvPicPr>
          <p:nvPr/>
        </p:nvPicPr>
        <p:blipFill>
          <a:blip r:embed="rId2"/>
          <a:stretch>
            <a:fillRect/>
          </a:stretch>
        </p:blipFill>
        <p:spPr>
          <a:xfrm>
            <a:off x="2230582" y="538652"/>
            <a:ext cx="5320145" cy="4350886"/>
          </a:xfrm>
          <a:prstGeom prst="rect">
            <a:avLst/>
          </a:prstGeom>
        </p:spPr>
      </p:pic>
      <p:sp>
        <p:nvSpPr>
          <p:cNvPr id="2" name="TextBox 1">
            <a:extLst>
              <a:ext uri="{FF2B5EF4-FFF2-40B4-BE49-F238E27FC236}">
                <a16:creationId xmlns:a16="http://schemas.microsoft.com/office/drawing/2014/main" id="{F43DF23F-5EDC-3309-F928-37CBF03C9EE9}"/>
              </a:ext>
            </a:extLst>
          </p:cNvPr>
          <p:cNvSpPr txBox="1"/>
          <p:nvPr/>
        </p:nvSpPr>
        <p:spPr>
          <a:xfrm>
            <a:off x="297873" y="332509"/>
            <a:ext cx="1577676" cy="307777"/>
          </a:xfrm>
          <a:prstGeom prst="rect">
            <a:avLst/>
          </a:prstGeom>
          <a:noFill/>
        </p:spPr>
        <p:txBody>
          <a:bodyPr wrap="none" rtlCol="0">
            <a:spAutoFit/>
          </a:bodyPr>
          <a:lstStyle/>
          <a:p>
            <a:r>
              <a:rPr lang="en-US">
                <a:solidFill>
                  <a:schemeClr val="bg1"/>
                </a:solidFill>
              </a:rPr>
              <a:t>2.4. Đơn vị AELC</a:t>
            </a:r>
          </a:p>
        </p:txBody>
      </p:sp>
    </p:spTree>
    <p:extLst>
      <p:ext uri="{BB962C8B-B14F-4D97-AF65-F5344CB8AC3E}">
        <p14:creationId xmlns:p14="http://schemas.microsoft.com/office/powerpoint/2010/main" val="7596902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67191E42-0A55-66FB-E66B-708C8AA5A191}"/>
              </a:ext>
            </a:extLst>
          </p:cNvPr>
          <p:cNvSpPr txBox="1"/>
          <p:nvPr/>
        </p:nvSpPr>
        <p:spPr>
          <a:xfrm>
            <a:off x="187037" y="242455"/>
            <a:ext cx="2682145" cy="307777"/>
          </a:xfrm>
          <a:prstGeom prst="rect">
            <a:avLst/>
          </a:prstGeom>
          <a:noFill/>
        </p:spPr>
        <p:txBody>
          <a:bodyPr wrap="none" rtlCol="0">
            <a:spAutoFit/>
          </a:bodyPr>
          <a:lstStyle/>
          <a:p>
            <a:r>
              <a:rPr lang="en-US">
                <a:solidFill>
                  <a:schemeClr val="bg1"/>
                </a:solidFill>
              </a:rPr>
              <a:t>Nhận xét về các tiêu chí thi đua</a:t>
            </a:r>
          </a:p>
        </p:txBody>
      </p:sp>
      <p:sp>
        <p:nvSpPr>
          <p:cNvPr id="4" name="TextBox 3">
            <a:extLst>
              <a:ext uri="{FF2B5EF4-FFF2-40B4-BE49-F238E27FC236}">
                <a16:creationId xmlns:a16="http://schemas.microsoft.com/office/drawing/2014/main" id="{39CDA7F6-EFA8-5C18-1C52-2F20485D6083}"/>
              </a:ext>
            </a:extLst>
          </p:cNvPr>
          <p:cNvSpPr txBox="1"/>
          <p:nvPr/>
        </p:nvSpPr>
        <p:spPr>
          <a:xfrm>
            <a:off x="103910" y="647508"/>
            <a:ext cx="8617526" cy="1021883"/>
          </a:xfrm>
          <a:prstGeom prst="rect">
            <a:avLst/>
          </a:prstGeom>
          <a:noFill/>
        </p:spPr>
        <p:txBody>
          <a:bodyPr wrap="square" rtlCol="0">
            <a:spAutoFit/>
          </a:bodyPr>
          <a:lstStyle/>
          <a:p>
            <a:pPr marL="285750" indent="-285750">
              <a:lnSpc>
                <a:spcPct val="150000"/>
              </a:lnSpc>
              <a:buFontTx/>
              <a:buChar char="-"/>
            </a:pPr>
            <a:r>
              <a:rPr lang="en-US">
                <a:solidFill>
                  <a:schemeClr val="bg1"/>
                </a:solidFill>
              </a:rPr>
              <a:t>Tiêu chí thi đua công ty: đã có sự thay đổi hàng tháng cho phù hợp với CTKM điểm, các quy chuẩn của công ty</a:t>
            </a:r>
          </a:p>
          <a:p>
            <a:pPr marL="285750" indent="-285750">
              <a:lnSpc>
                <a:spcPct val="150000"/>
              </a:lnSpc>
              <a:buFontTx/>
              <a:buChar char="-"/>
            </a:pPr>
            <a:r>
              <a:rPr lang="en-US">
                <a:solidFill>
                  <a:schemeClr val="bg1"/>
                </a:solidFill>
              </a:rPr>
              <a:t>Tiêu chí thi đua của từng đơn vị:</a:t>
            </a:r>
          </a:p>
        </p:txBody>
      </p:sp>
      <p:sp>
        <p:nvSpPr>
          <p:cNvPr id="2" name="TextBox 1">
            <a:extLst>
              <a:ext uri="{FF2B5EF4-FFF2-40B4-BE49-F238E27FC236}">
                <a16:creationId xmlns:a16="http://schemas.microsoft.com/office/drawing/2014/main" id="{3689F81C-8381-C6C8-2B1D-5E7E2D8A45B0}"/>
              </a:ext>
            </a:extLst>
          </p:cNvPr>
          <p:cNvSpPr txBox="1"/>
          <p:nvPr/>
        </p:nvSpPr>
        <p:spPr>
          <a:xfrm>
            <a:off x="276447" y="1766667"/>
            <a:ext cx="8555665" cy="2960875"/>
          </a:xfrm>
          <a:prstGeom prst="rect">
            <a:avLst/>
          </a:prstGeom>
          <a:noFill/>
        </p:spPr>
        <p:txBody>
          <a:bodyPr wrap="square" rtlCol="0">
            <a:spAutoFit/>
          </a:bodyPr>
          <a:lstStyle/>
          <a:p>
            <a:pPr algn="just">
              <a:lnSpc>
                <a:spcPct val="150000"/>
              </a:lnSpc>
            </a:pPr>
            <a:r>
              <a:rPr lang="en-US">
                <a:solidFill>
                  <a:schemeClr val="bg1"/>
                </a:solidFill>
              </a:rPr>
              <a:t>+ Mỗi đơn vị xây dựng các tiêu chí theo tháng khác nhau để phù hợp với NV, KH, Ds của từng nơi</a:t>
            </a:r>
          </a:p>
          <a:p>
            <a:pPr algn="just">
              <a:lnSpc>
                <a:spcPct val="150000"/>
              </a:lnSpc>
            </a:pPr>
            <a:r>
              <a:rPr lang="en-US">
                <a:solidFill>
                  <a:schemeClr val="bg1"/>
                </a:solidFill>
              </a:rPr>
              <a:t>-&gt; Điểm chung là các đơn vị đều tập trung vào tiêu chí bán Longines, bán cho đối tượng 3,4,5,6</a:t>
            </a:r>
          </a:p>
          <a:p>
            <a:pPr algn="just">
              <a:lnSpc>
                <a:spcPct val="150000"/>
              </a:lnSpc>
            </a:pPr>
            <a:r>
              <a:rPr lang="en-US">
                <a:solidFill>
                  <a:schemeClr val="bg1"/>
                </a:solidFill>
              </a:rPr>
              <a:t>         * Tiêu chí bán LG của VC, TTP cao hơn 2 Aeon</a:t>
            </a:r>
          </a:p>
          <a:p>
            <a:pPr algn="just">
              <a:lnSpc>
                <a:spcPct val="150000"/>
              </a:lnSpc>
            </a:pPr>
            <a:r>
              <a:rPr lang="en-US">
                <a:solidFill>
                  <a:schemeClr val="bg1"/>
                </a:solidFill>
              </a:rPr>
              <a:t>-&gt; HP tập trung đi vào tiêu chí tổng DS cá nhân trong thời điểm nhất định </a:t>
            </a:r>
          </a:p>
          <a:p>
            <a:pPr algn="just">
              <a:lnSpc>
                <a:spcPct val="150000"/>
              </a:lnSpc>
            </a:pPr>
            <a:r>
              <a:rPr lang="en-US">
                <a:solidFill>
                  <a:schemeClr val="bg1"/>
                </a:solidFill>
              </a:rPr>
              <a:t>-&gt; ALB đi vào doanh số của ca làm việc</a:t>
            </a:r>
          </a:p>
          <a:p>
            <a:pPr algn="just">
              <a:lnSpc>
                <a:spcPct val="150000"/>
              </a:lnSpc>
            </a:pPr>
            <a:r>
              <a:rPr lang="en-US">
                <a:solidFill>
                  <a:schemeClr val="bg1"/>
                </a:solidFill>
              </a:rPr>
              <a:t>Trước khi đăng cho Nv, Qly, CHT đều gửi tiêu chí cho Ngoãn xem và góp ý. Giai đoạn đầu thì có cmt, gần đây mọi người quen cách làm nên đa số tiêu chí xây dựng em đều thấy hợp lý.</a:t>
            </a:r>
          </a:p>
          <a:p>
            <a:pPr algn="just">
              <a:lnSpc>
                <a:spcPct val="150000"/>
              </a:lnSpc>
            </a:pPr>
            <a:endParaRPr lang="en-US">
              <a:solidFill>
                <a:schemeClr val="bg1"/>
              </a:solidFill>
            </a:endParaRPr>
          </a:p>
          <a:p>
            <a:pPr algn="just">
              <a:lnSpc>
                <a:spcPct val="150000"/>
              </a:lnSpc>
            </a:pPr>
            <a:endParaRPr lang="en-US">
              <a:solidFill>
                <a:schemeClr val="bg1"/>
              </a:solidFill>
            </a:endParaRPr>
          </a:p>
        </p:txBody>
      </p:sp>
      <p:sp>
        <p:nvSpPr>
          <p:cNvPr id="12" name="TextBox 11">
            <a:extLst>
              <a:ext uri="{FF2B5EF4-FFF2-40B4-BE49-F238E27FC236}">
                <a16:creationId xmlns:a16="http://schemas.microsoft.com/office/drawing/2014/main" id="{5937077A-9706-67FE-DC17-071AFEB1D4A4}"/>
              </a:ext>
            </a:extLst>
          </p:cNvPr>
          <p:cNvSpPr txBox="1"/>
          <p:nvPr/>
        </p:nvSpPr>
        <p:spPr>
          <a:xfrm>
            <a:off x="103910" y="4028825"/>
            <a:ext cx="8617526" cy="698717"/>
          </a:xfrm>
          <a:prstGeom prst="rect">
            <a:avLst/>
          </a:prstGeom>
          <a:noFill/>
        </p:spPr>
        <p:txBody>
          <a:bodyPr wrap="square" rtlCol="0">
            <a:spAutoFit/>
          </a:bodyPr>
          <a:lstStyle/>
          <a:p>
            <a:pPr marL="285750" indent="-285750">
              <a:lnSpc>
                <a:spcPct val="150000"/>
              </a:lnSpc>
              <a:buFontTx/>
              <a:buChar char="-"/>
            </a:pPr>
            <a:r>
              <a:rPr lang="en-US">
                <a:solidFill>
                  <a:schemeClr val="bg1"/>
                </a:solidFill>
              </a:rPr>
              <a:t>Hải Phòng thi đua đều nhất và chia nhỏ theo từng tuần, tuần nào cũng có, còn các đv khác chia theo giai đoạn</a:t>
            </a:r>
          </a:p>
        </p:txBody>
      </p:sp>
      <p:sp>
        <p:nvSpPr>
          <p:cNvPr id="13" name="TextBox 12">
            <a:extLst>
              <a:ext uri="{FF2B5EF4-FFF2-40B4-BE49-F238E27FC236}">
                <a16:creationId xmlns:a16="http://schemas.microsoft.com/office/drawing/2014/main" id="{FEBD5A62-5899-9603-D7A7-A9BB9FBD5AC9}"/>
              </a:ext>
            </a:extLst>
          </p:cNvPr>
          <p:cNvSpPr txBox="1"/>
          <p:nvPr/>
        </p:nvSpPr>
        <p:spPr>
          <a:xfrm>
            <a:off x="103910" y="4637042"/>
            <a:ext cx="8617526" cy="375552"/>
          </a:xfrm>
          <a:prstGeom prst="rect">
            <a:avLst/>
          </a:prstGeom>
          <a:noFill/>
        </p:spPr>
        <p:txBody>
          <a:bodyPr wrap="square" rtlCol="0">
            <a:spAutoFit/>
          </a:bodyPr>
          <a:lstStyle/>
          <a:p>
            <a:pPr marL="285750" indent="-285750">
              <a:lnSpc>
                <a:spcPct val="150000"/>
              </a:lnSpc>
              <a:buFontTx/>
              <a:buChar char="-"/>
            </a:pPr>
            <a:r>
              <a:rPr lang="en-US">
                <a:solidFill>
                  <a:schemeClr val="bg1"/>
                </a:solidFill>
              </a:rPr>
              <a:t>Khi QL, CHT đăng tiêu chí đều yc NV xem và báo cáo kết quả nếu đạt đc vào bài đăng</a:t>
            </a:r>
          </a:p>
        </p:txBody>
      </p:sp>
    </p:spTree>
    <p:extLst>
      <p:ext uri="{BB962C8B-B14F-4D97-AF65-F5344CB8AC3E}">
        <p14:creationId xmlns:p14="http://schemas.microsoft.com/office/powerpoint/2010/main" val="18082566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180D90A-3C50-E028-7880-7958812BD572}"/>
              </a:ext>
            </a:extLst>
          </p:cNvPr>
          <p:cNvPicPr>
            <a:picLocks noChangeAspect="1"/>
          </p:cNvPicPr>
          <p:nvPr/>
        </p:nvPicPr>
        <p:blipFill>
          <a:blip r:embed="rId2"/>
          <a:stretch>
            <a:fillRect/>
          </a:stretch>
        </p:blipFill>
        <p:spPr>
          <a:xfrm>
            <a:off x="3317358" y="2328274"/>
            <a:ext cx="5826642" cy="2683517"/>
          </a:xfrm>
          <a:prstGeom prst="rect">
            <a:avLst/>
          </a:prstGeom>
        </p:spPr>
      </p:pic>
      <p:pic>
        <p:nvPicPr>
          <p:cNvPr id="5" name="Picture 4">
            <a:extLst>
              <a:ext uri="{FF2B5EF4-FFF2-40B4-BE49-F238E27FC236}">
                <a16:creationId xmlns:a16="http://schemas.microsoft.com/office/drawing/2014/main" id="{F739ECFB-3771-B473-D2F4-F8BFD6F3877E}"/>
              </a:ext>
            </a:extLst>
          </p:cNvPr>
          <p:cNvPicPr>
            <a:picLocks noChangeAspect="1"/>
          </p:cNvPicPr>
          <p:nvPr/>
        </p:nvPicPr>
        <p:blipFill>
          <a:blip r:embed="rId3"/>
          <a:stretch>
            <a:fillRect/>
          </a:stretch>
        </p:blipFill>
        <p:spPr>
          <a:xfrm>
            <a:off x="74132" y="131709"/>
            <a:ext cx="4317855" cy="2103447"/>
          </a:xfrm>
          <a:prstGeom prst="rect">
            <a:avLst/>
          </a:prstGeom>
        </p:spPr>
      </p:pic>
      <p:pic>
        <p:nvPicPr>
          <p:cNvPr id="6" name="Picture 5">
            <a:extLst>
              <a:ext uri="{FF2B5EF4-FFF2-40B4-BE49-F238E27FC236}">
                <a16:creationId xmlns:a16="http://schemas.microsoft.com/office/drawing/2014/main" id="{BCC0BEA5-51D9-933D-7F61-FBF2CE5CB930}"/>
              </a:ext>
            </a:extLst>
          </p:cNvPr>
          <p:cNvPicPr>
            <a:picLocks noChangeAspect="1"/>
          </p:cNvPicPr>
          <p:nvPr/>
        </p:nvPicPr>
        <p:blipFill>
          <a:blip r:embed="rId4"/>
          <a:stretch>
            <a:fillRect/>
          </a:stretch>
        </p:blipFill>
        <p:spPr>
          <a:xfrm>
            <a:off x="143792" y="2432274"/>
            <a:ext cx="3969423" cy="2036112"/>
          </a:xfrm>
          <a:prstGeom prst="rect">
            <a:avLst/>
          </a:prstGeom>
        </p:spPr>
      </p:pic>
      <p:pic>
        <p:nvPicPr>
          <p:cNvPr id="7" name="Picture 6">
            <a:extLst>
              <a:ext uri="{FF2B5EF4-FFF2-40B4-BE49-F238E27FC236}">
                <a16:creationId xmlns:a16="http://schemas.microsoft.com/office/drawing/2014/main" id="{B466D9B2-F3E9-1184-FC03-3A3598D682E4}"/>
              </a:ext>
            </a:extLst>
          </p:cNvPr>
          <p:cNvPicPr>
            <a:picLocks noChangeAspect="1"/>
          </p:cNvPicPr>
          <p:nvPr/>
        </p:nvPicPr>
        <p:blipFill>
          <a:blip r:embed="rId5"/>
          <a:stretch>
            <a:fillRect/>
          </a:stretch>
        </p:blipFill>
        <p:spPr>
          <a:xfrm>
            <a:off x="4572000" y="131709"/>
            <a:ext cx="4317855" cy="3163985"/>
          </a:xfrm>
          <a:prstGeom prst="rect">
            <a:avLst/>
          </a:prstGeom>
        </p:spPr>
      </p:pic>
    </p:spTree>
    <p:extLst>
      <p:ext uri="{BB962C8B-B14F-4D97-AF65-F5344CB8AC3E}">
        <p14:creationId xmlns:p14="http://schemas.microsoft.com/office/powerpoint/2010/main" val="5626999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17"/>
        <p:cNvGrpSpPr/>
        <p:nvPr/>
      </p:nvGrpSpPr>
      <p:grpSpPr>
        <a:xfrm>
          <a:off x="0" y="0"/>
          <a:ext cx="0" cy="0"/>
          <a:chOff x="0" y="0"/>
          <a:chExt cx="0" cy="0"/>
        </a:xfrm>
      </p:grpSpPr>
      <p:sp>
        <p:nvSpPr>
          <p:cNvPr id="319" name="Google Shape;319;p37"/>
          <p:cNvSpPr txBox="1">
            <a:spLocks noGrp="1"/>
          </p:cNvSpPr>
          <p:nvPr>
            <p:ph type="ctrTitle"/>
          </p:nvPr>
        </p:nvSpPr>
        <p:spPr>
          <a:xfrm>
            <a:off x="722400" y="1766114"/>
            <a:ext cx="7699200" cy="923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8000"/>
              <a:buFont typeface="Bigshot One"/>
              <a:buNone/>
            </a:pPr>
            <a:r>
              <a:rPr lang="en"/>
              <a:t>Thank</a:t>
            </a:r>
            <a:r>
              <a:rPr lang="vi-VN"/>
              <a:t> you</a:t>
            </a:r>
            <a:r>
              <a:rPr lang="en"/>
              <a:t>!</a:t>
            </a:r>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Click="0" advTm="3761">
        <p15:prstTrans prst="curtains"/>
      </p:transition>
    </mc:Choice>
    <mc:Fallback xmlns="">
      <p:transition spd="slow" advClick="0" advTm="3761">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5" name="Google Shape;165;p17"/>
          <p:cNvSpPr/>
          <p:nvPr/>
        </p:nvSpPr>
        <p:spPr>
          <a:xfrm>
            <a:off x="353291" y="1961697"/>
            <a:ext cx="2400300" cy="1083300"/>
          </a:xfrm>
          <a:prstGeom prst="roundRect">
            <a:avLst>
              <a:gd name="adj" fmla="val 10018"/>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a:solidFill>
                  <a:schemeClr val="lt1"/>
                </a:solidFill>
                <a:latin typeface="Fira Sans Extra Condensed"/>
                <a:ea typeface="Fira Sans Extra Condensed"/>
                <a:cs typeface="Fira Sans Extra Condensed"/>
                <a:sym typeface="Fira Sans Extra Condensed"/>
              </a:rPr>
              <a:t>Doanh số</a:t>
            </a:r>
            <a:endParaRPr sz="2400" b="1">
              <a:latin typeface="Fira Sans Extra Condensed"/>
              <a:ea typeface="Fira Sans Extra Condensed"/>
              <a:cs typeface="Fira Sans Extra Condensed"/>
              <a:sym typeface="Fira Sans Extra Condensed"/>
            </a:endParaRPr>
          </a:p>
        </p:txBody>
      </p:sp>
      <p:sp>
        <p:nvSpPr>
          <p:cNvPr id="166" name="Google Shape;166;p17"/>
          <p:cNvSpPr/>
          <p:nvPr/>
        </p:nvSpPr>
        <p:spPr>
          <a:xfrm>
            <a:off x="4516582" y="171533"/>
            <a:ext cx="4114800" cy="1083300"/>
          </a:xfrm>
          <a:prstGeom prst="roundRect">
            <a:avLst>
              <a:gd name="adj" fmla="val 10018"/>
            </a:avLst>
          </a:prstGeom>
          <a:solidFill>
            <a:srgbClr val="155FE5">
              <a:alpha val="12549"/>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3000" b="1">
              <a:latin typeface="Fira Sans Extra Condensed"/>
              <a:ea typeface="Fira Sans Extra Condensed"/>
              <a:cs typeface="Fira Sans Extra Condensed"/>
              <a:sym typeface="Fira Sans Extra Condensed"/>
            </a:endParaRPr>
          </a:p>
        </p:txBody>
      </p:sp>
      <p:sp>
        <p:nvSpPr>
          <p:cNvPr id="167" name="Google Shape;167;p17"/>
          <p:cNvSpPr/>
          <p:nvPr/>
        </p:nvSpPr>
        <p:spPr>
          <a:xfrm>
            <a:off x="4468091" y="1572969"/>
            <a:ext cx="4114800" cy="1083300"/>
          </a:xfrm>
          <a:prstGeom prst="roundRect">
            <a:avLst>
              <a:gd name="adj" fmla="val 10018"/>
            </a:avLst>
          </a:prstGeom>
          <a:solidFill>
            <a:srgbClr val="2A8BFD">
              <a:alpha val="12549"/>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3000" b="1">
              <a:latin typeface="Fira Sans Extra Condensed"/>
              <a:ea typeface="Fira Sans Extra Condensed"/>
              <a:cs typeface="Fira Sans Extra Condensed"/>
              <a:sym typeface="Fira Sans Extra Condensed"/>
            </a:endParaRPr>
          </a:p>
        </p:txBody>
      </p:sp>
      <p:sp>
        <p:nvSpPr>
          <p:cNvPr id="168" name="Google Shape;168;p17"/>
          <p:cNvSpPr/>
          <p:nvPr/>
        </p:nvSpPr>
        <p:spPr>
          <a:xfrm>
            <a:off x="4516582" y="2826343"/>
            <a:ext cx="4114800" cy="1083300"/>
          </a:xfrm>
          <a:prstGeom prst="roundRect">
            <a:avLst>
              <a:gd name="adj" fmla="val 10018"/>
            </a:avLst>
          </a:prstGeom>
          <a:solidFill>
            <a:srgbClr val="434343">
              <a:alpha val="12549"/>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3000" b="1">
              <a:latin typeface="Fira Sans Extra Condensed"/>
              <a:ea typeface="Fira Sans Extra Condensed"/>
              <a:cs typeface="Fira Sans Extra Condensed"/>
              <a:sym typeface="Fira Sans Extra Condensed"/>
            </a:endParaRPr>
          </a:p>
        </p:txBody>
      </p:sp>
      <p:sp>
        <p:nvSpPr>
          <p:cNvPr id="170" name="Google Shape;170;p17"/>
          <p:cNvSpPr txBox="1"/>
          <p:nvPr/>
        </p:nvSpPr>
        <p:spPr>
          <a:xfrm>
            <a:off x="4815310" y="521432"/>
            <a:ext cx="2615921" cy="36138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800" b="1">
                <a:solidFill>
                  <a:schemeClr val="bg1"/>
                </a:solidFill>
                <a:latin typeface="Fira Sans Extra Condensed"/>
                <a:ea typeface="Fira Sans Extra Condensed"/>
                <a:cs typeface="Fira Sans Extra Condensed"/>
                <a:sym typeface="Fira Sans Extra Condensed"/>
              </a:rPr>
              <a:t>DS tổng tháng so với các tháng trc, cùng kỳ năm trc</a:t>
            </a:r>
            <a:endParaRPr sz="1800" b="1">
              <a:solidFill>
                <a:schemeClr val="bg1"/>
              </a:solidFill>
              <a:latin typeface="Fira Sans Extra Condensed"/>
              <a:ea typeface="Fira Sans Extra Condensed"/>
              <a:cs typeface="Fira Sans Extra Condensed"/>
              <a:sym typeface="Fira Sans Extra Condensed"/>
            </a:endParaRPr>
          </a:p>
        </p:txBody>
      </p:sp>
      <p:sp>
        <p:nvSpPr>
          <p:cNvPr id="172" name="Google Shape;172;p17"/>
          <p:cNvSpPr/>
          <p:nvPr/>
        </p:nvSpPr>
        <p:spPr>
          <a:xfrm>
            <a:off x="7503054" y="315233"/>
            <a:ext cx="796200" cy="7959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3" name="Google Shape;173;p17"/>
          <p:cNvGrpSpPr/>
          <p:nvPr/>
        </p:nvGrpSpPr>
        <p:grpSpPr>
          <a:xfrm>
            <a:off x="7767211" y="532487"/>
            <a:ext cx="342580" cy="339271"/>
            <a:chOff x="5049725" y="1435050"/>
            <a:chExt cx="486550" cy="481850"/>
          </a:xfrm>
        </p:grpSpPr>
        <p:sp>
          <p:nvSpPr>
            <p:cNvPr id="174" name="Google Shape;174;p17"/>
            <p:cNvSpPr/>
            <p:nvPr/>
          </p:nvSpPr>
          <p:spPr>
            <a:xfrm>
              <a:off x="5136300" y="1519775"/>
              <a:ext cx="310550" cy="310550"/>
            </a:xfrm>
            <a:custGeom>
              <a:avLst/>
              <a:gdLst/>
              <a:ahLst/>
              <a:cxnLst/>
              <a:rect l="l" t="t" r="r" b="b"/>
              <a:pathLst>
                <a:path w="12422" h="12422" extrusionOk="0">
                  <a:moveTo>
                    <a:pt x="6209" y="1"/>
                  </a:moveTo>
                  <a:cubicBezTo>
                    <a:pt x="2786" y="1"/>
                    <a:pt x="0" y="2786"/>
                    <a:pt x="0" y="6213"/>
                  </a:cubicBezTo>
                  <a:cubicBezTo>
                    <a:pt x="0" y="9637"/>
                    <a:pt x="2786" y="12422"/>
                    <a:pt x="6209" y="12422"/>
                  </a:cubicBezTo>
                  <a:cubicBezTo>
                    <a:pt x="9636" y="12422"/>
                    <a:pt x="12422" y="9637"/>
                    <a:pt x="12422" y="6213"/>
                  </a:cubicBezTo>
                  <a:cubicBezTo>
                    <a:pt x="12422" y="5219"/>
                    <a:pt x="12160" y="4258"/>
                    <a:pt x="11711" y="3388"/>
                  </a:cubicBezTo>
                  <a:lnTo>
                    <a:pt x="11428" y="3388"/>
                  </a:lnTo>
                  <a:lnTo>
                    <a:pt x="10780" y="4036"/>
                  </a:lnTo>
                  <a:cubicBezTo>
                    <a:pt x="11112" y="4713"/>
                    <a:pt x="11286" y="5457"/>
                    <a:pt x="11292" y="6213"/>
                  </a:cubicBezTo>
                  <a:cubicBezTo>
                    <a:pt x="11292" y="9013"/>
                    <a:pt x="9010" y="11293"/>
                    <a:pt x="6209" y="11293"/>
                  </a:cubicBezTo>
                  <a:cubicBezTo>
                    <a:pt x="3409" y="11293"/>
                    <a:pt x="1129" y="9013"/>
                    <a:pt x="1129" y="6213"/>
                  </a:cubicBezTo>
                  <a:cubicBezTo>
                    <a:pt x="1129" y="3409"/>
                    <a:pt x="3409" y="1130"/>
                    <a:pt x="6209" y="1130"/>
                  </a:cubicBezTo>
                  <a:cubicBezTo>
                    <a:pt x="6965" y="1133"/>
                    <a:pt x="7709" y="1307"/>
                    <a:pt x="8387" y="1639"/>
                  </a:cubicBezTo>
                  <a:lnTo>
                    <a:pt x="9034" y="994"/>
                  </a:lnTo>
                  <a:lnTo>
                    <a:pt x="9034" y="708"/>
                  </a:lnTo>
                  <a:cubicBezTo>
                    <a:pt x="8164" y="260"/>
                    <a:pt x="7203" y="1"/>
                    <a:pt x="62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75" name="Google Shape;175;p17"/>
            <p:cNvSpPr/>
            <p:nvPr/>
          </p:nvSpPr>
          <p:spPr>
            <a:xfrm>
              <a:off x="5184925" y="1576250"/>
              <a:ext cx="205475" cy="197625"/>
            </a:xfrm>
            <a:custGeom>
              <a:avLst/>
              <a:gdLst/>
              <a:ahLst/>
              <a:cxnLst/>
              <a:rect l="l" t="t" r="r" b="b"/>
              <a:pathLst>
                <a:path w="8219" h="7905" extrusionOk="0">
                  <a:moveTo>
                    <a:pt x="4264" y="0"/>
                  </a:moveTo>
                  <a:cubicBezTo>
                    <a:pt x="2665" y="0"/>
                    <a:pt x="1226" y="964"/>
                    <a:pt x="612" y="2439"/>
                  </a:cubicBezTo>
                  <a:cubicBezTo>
                    <a:pt x="0" y="3918"/>
                    <a:pt x="341" y="5616"/>
                    <a:pt x="1470" y="6748"/>
                  </a:cubicBezTo>
                  <a:cubicBezTo>
                    <a:pt x="2225" y="7503"/>
                    <a:pt x="3236" y="7904"/>
                    <a:pt x="4264" y="7904"/>
                  </a:cubicBezTo>
                  <a:cubicBezTo>
                    <a:pt x="4774" y="7904"/>
                    <a:pt x="5287" y="7806"/>
                    <a:pt x="5776" y="7603"/>
                  </a:cubicBezTo>
                  <a:cubicBezTo>
                    <a:pt x="7255" y="6992"/>
                    <a:pt x="8218" y="5550"/>
                    <a:pt x="8218" y="3954"/>
                  </a:cubicBezTo>
                  <a:cubicBezTo>
                    <a:pt x="8212" y="3502"/>
                    <a:pt x="8131" y="3059"/>
                    <a:pt x="7974" y="2638"/>
                  </a:cubicBezTo>
                  <a:lnTo>
                    <a:pt x="7050" y="3565"/>
                  </a:lnTo>
                  <a:cubicBezTo>
                    <a:pt x="7071" y="3692"/>
                    <a:pt x="7083" y="3821"/>
                    <a:pt x="7089" y="3954"/>
                  </a:cubicBezTo>
                  <a:cubicBezTo>
                    <a:pt x="7089" y="5095"/>
                    <a:pt x="6399" y="6125"/>
                    <a:pt x="5345" y="6562"/>
                  </a:cubicBezTo>
                  <a:cubicBezTo>
                    <a:pt x="4996" y="6706"/>
                    <a:pt x="4629" y="6776"/>
                    <a:pt x="4265" y="6776"/>
                  </a:cubicBezTo>
                  <a:cubicBezTo>
                    <a:pt x="3530" y="6776"/>
                    <a:pt x="2808" y="6489"/>
                    <a:pt x="2268" y="5947"/>
                  </a:cubicBezTo>
                  <a:cubicBezTo>
                    <a:pt x="1461" y="5140"/>
                    <a:pt x="1220" y="3927"/>
                    <a:pt x="1657" y="2873"/>
                  </a:cubicBezTo>
                  <a:cubicBezTo>
                    <a:pt x="2093" y="1816"/>
                    <a:pt x="3123" y="1129"/>
                    <a:pt x="4264" y="1129"/>
                  </a:cubicBezTo>
                  <a:cubicBezTo>
                    <a:pt x="4394" y="1132"/>
                    <a:pt x="4523" y="1144"/>
                    <a:pt x="4653" y="1168"/>
                  </a:cubicBezTo>
                  <a:lnTo>
                    <a:pt x="5580" y="241"/>
                  </a:lnTo>
                  <a:cubicBezTo>
                    <a:pt x="5159" y="84"/>
                    <a:pt x="4713" y="3"/>
                    <a:pt x="4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76" name="Google Shape;176;p17"/>
            <p:cNvSpPr/>
            <p:nvPr/>
          </p:nvSpPr>
          <p:spPr>
            <a:xfrm>
              <a:off x="5049725" y="1435075"/>
              <a:ext cx="481825" cy="481825"/>
            </a:xfrm>
            <a:custGeom>
              <a:avLst/>
              <a:gdLst/>
              <a:ahLst/>
              <a:cxnLst/>
              <a:rect l="l" t="t" r="r" b="b"/>
              <a:pathLst>
                <a:path w="19273" h="19273" extrusionOk="0">
                  <a:moveTo>
                    <a:pt x="9672" y="1"/>
                  </a:moveTo>
                  <a:cubicBezTo>
                    <a:pt x="4379" y="1"/>
                    <a:pt x="0" y="4307"/>
                    <a:pt x="0" y="9601"/>
                  </a:cubicBezTo>
                  <a:cubicBezTo>
                    <a:pt x="0" y="14892"/>
                    <a:pt x="4379" y="19273"/>
                    <a:pt x="9672" y="19273"/>
                  </a:cubicBezTo>
                  <a:cubicBezTo>
                    <a:pt x="14966" y="19273"/>
                    <a:pt x="19272" y="14892"/>
                    <a:pt x="19272" y="9601"/>
                  </a:cubicBezTo>
                  <a:cubicBezTo>
                    <a:pt x="19269" y="8204"/>
                    <a:pt x="18962" y="6821"/>
                    <a:pt x="18369" y="5557"/>
                  </a:cubicBezTo>
                  <a:lnTo>
                    <a:pt x="17646" y="6279"/>
                  </a:lnTo>
                  <a:cubicBezTo>
                    <a:pt x="17327" y="6599"/>
                    <a:pt x="16896" y="6776"/>
                    <a:pt x="16448" y="6776"/>
                  </a:cubicBezTo>
                  <a:lnTo>
                    <a:pt x="16430" y="6776"/>
                  </a:lnTo>
                  <a:cubicBezTo>
                    <a:pt x="16809" y="7671"/>
                    <a:pt x="17008" y="8628"/>
                    <a:pt x="17014" y="9601"/>
                  </a:cubicBezTo>
                  <a:cubicBezTo>
                    <a:pt x="17014" y="13648"/>
                    <a:pt x="13720" y="16939"/>
                    <a:pt x="9672" y="16939"/>
                  </a:cubicBezTo>
                  <a:cubicBezTo>
                    <a:pt x="5625" y="16939"/>
                    <a:pt x="2334" y="13648"/>
                    <a:pt x="2334" y="9601"/>
                  </a:cubicBezTo>
                  <a:cubicBezTo>
                    <a:pt x="2334" y="5554"/>
                    <a:pt x="5625" y="2259"/>
                    <a:pt x="9672" y="2259"/>
                  </a:cubicBezTo>
                  <a:cubicBezTo>
                    <a:pt x="10642" y="2265"/>
                    <a:pt x="11603" y="2464"/>
                    <a:pt x="12497" y="2844"/>
                  </a:cubicBezTo>
                  <a:lnTo>
                    <a:pt x="12497" y="2825"/>
                  </a:lnTo>
                  <a:cubicBezTo>
                    <a:pt x="12494" y="2374"/>
                    <a:pt x="12672" y="1943"/>
                    <a:pt x="12991" y="1627"/>
                  </a:cubicBezTo>
                  <a:lnTo>
                    <a:pt x="13713" y="904"/>
                  </a:lnTo>
                  <a:cubicBezTo>
                    <a:pt x="12449" y="311"/>
                    <a:pt x="11070" y="4"/>
                    <a:pt x="967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77" name="Google Shape;177;p17"/>
            <p:cNvSpPr/>
            <p:nvPr/>
          </p:nvSpPr>
          <p:spPr>
            <a:xfrm>
              <a:off x="5245825" y="1435050"/>
              <a:ext cx="290450" cy="282350"/>
            </a:xfrm>
            <a:custGeom>
              <a:avLst/>
              <a:gdLst/>
              <a:ahLst/>
              <a:cxnLst/>
              <a:rect l="l" t="t" r="r" b="b"/>
              <a:pathLst>
                <a:path w="11618" h="11294" extrusionOk="0">
                  <a:moveTo>
                    <a:pt x="8601" y="1"/>
                  </a:moveTo>
                  <a:cubicBezTo>
                    <a:pt x="8461" y="1"/>
                    <a:pt x="8319" y="52"/>
                    <a:pt x="8203" y="168"/>
                  </a:cubicBezTo>
                  <a:lnTo>
                    <a:pt x="5945" y="2426"/>
                  </a:lnTo>
                  <a:cubicBezTo>
                    <a:pt x="5839" y="2531"/>
                    <a:pt x="5779" y="2676"/>
                    <a:pt x="5782" y="2826"/>
                  </a:cubicBezTo>
                  <a:lnTo>
                    <a:pt x="5782" y="4850"/>
                  </a:lnTo>
                  <a:lnTo>
                    <a:pt x="2554" y="8075"/>
                  </a:lnTo>
                  <a:cubicBezTo>
                    <a:pt x="2328" y="7967"/>
                    <a:pt x="2081" y="7906"/>
                    <a:pt x="1828" y="7906"/>
                  </a:cubicBezTo>
                  <a:cubicBezTo>
                    <a:pt x="1142" y="7906"/>
                    <a:pt x="525" y="8319"/>
                    <a:pt x="263" y="8951"/>
                  </a:cubicBezTo>
                  <a:cubicBezTo>
                    <a:pt x="1" y="9584"/>
                    <a:pt x="145" y="10312"/>
                    <a:pt x="630" y="10797"/>
                  </a:cubicBezTo>
                  <a:cubicBezTo>
                    <a:pt x="954" y="11122"/>
                    <a:pt x="1388" y="11294"/>
                    <a:pt x="1828" y="11294"/>
                  </a:cubicBezTo>
                  <a:cubicBezTo>
                    <a:pt x="2046" y="11294"/>
                    <a:pt x="2266" y="11251"/>
                    <a:pt x="2476" y="11165"/>
                  </a:cubicBezTo>
                  <a:cubicBezTo>
                    <a:pt x="3108" y="10903"/>
                    <a:pt x="3524" y="10285"/>
                    <a:pt x="3524" y="9602"/>
                  </a:cubicBezTo>
                  <a:cubicBezTo>
                    <a:pt x="3521" y="9349"/>
                    <a:pt x="3463" y="9102"/>
                    <a:pt x="3352" y="8876"/>
                  </a:cubicBezTo>
                  <a:lnTo>
                    <a:pt x="6580" y="5648"/>
                  </a:lnTo>
                  <a:lnTo>
                    <a:pt x="8604" y="5648"/>
                  </a:lnTo>
                  <a:cubicBezTo>
                    <a:pt x="8754" y="5648"/>
                    <a:pt x="8896" y="5588"/>
                    <a:pt x="9004" y="5482"/>
                  </a:cubicBezTo>
                  <a:lnTo>
                    <a:pt x="11263" y="3224"/>
                  </a:lnTo>
                  <a:cubicBezTo>
                    <a:pt x="11618" y="2869"/>
                    <a:pt x="11365" y="2260"/>
                    <a:pt x="10862" y="2260"/>
                  </a:cubicBezTo>
                  <a:lnTo>
                    <a:pt x="9170" y="2260"/>
                  </a:lnTo>
                  <a:lnTo>
                    <a:pt x="9170" y="568"/>
                  </a:lnTo>
                  <a:cubicBezTo>
                    <a:pt x="9170" y="226"/>
                    <a:pt x="8892" y="1"/>
                    <a:pt x="86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179" name="Google Shape;179;p17"/>
          <p:cNvSpPr txBox="1"/>
          <p:nvPr/>
        </p:nvSpPr>
        <p:spPr>
          <a:xfrm>
            <a:off x="4800216" y="1948713"/>
            <a:ext cx="2457600" cy="331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bg1"/>
                </a:solidFill>
                <a:latin typeface="Fira Sans Extra Condensed"/>
                <a:ea typeface="Fira Sans Extra Condensed"/>
                <a:cs typeface="Fira Sans Extra Condensed"/>
                <a:sym typeface="Fira Sans Extra Condensed"/>
              </a:rPr>
              <a:t>DS theo đơn vị</a:t>
            </a:r>
            <a:endParaRPr sz="1800" b="1">
              <a:solidFill>
                <a:schemeClr val="bg1"/>
              </a:solidFill>
              <a:latin typeface="Fira Sans Extra Condensed"/>
              <a:ea typeface="Fira Sans Extra Condensed"/>
              <a:cs typeface="Fira Sans Extra Condensed"/>
              <a:sym typeface="Fira Sans Extra Condensed"/>
            </a:endParaRPr>
          </a:p>
        </p:txBody>
      </p:sp>
      <p:sp>
        <p:nvSpPr>
          <p:cNvPr id="181" name="Google Shape;181;p17"/>
          <p:cNvSpPr/>
          <p:nvPr/>
        </p:nvSpPr>
        <p:spPr>
          <a:xfrm>
            <a:off x="7454563" y="1716669"/>
            <a:ext cx="796200" cy="795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7"/>
          <p:cNvSpPr txBox="1"/>
          <p:nvPr/>
        </p:nvSpPr>
        <p:spPr>
          <a:xfrm>
            <a:off x="4811254" y="3267289"/>
            <a:ext cx="2457600" cy="331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800" b="1">
                <a:solidFill>
                  <a:schemeClr val="bg1"/>
                </a:solidFill>
                <a:latin typeface="Fira Sans Extra Condensed"/>
                <a:ea typeface="Fira Sans Extra Condensed"/>
                <a:cs typeface="Fira Sans Extra Condensed"/>
                <a:sym typeface="Fira Sans Extra Condensed"/>
              </a:rPr>
              <a:t>DS theo CTKM</a:t>
            </a:r>
            <a:endParaRPr sz="1800" b="1">
              <a:solidFill>
                <a:schemeClr val="bg1"/>
              </a:solidFill>
              <a:latin typeface="Fira Sans Extra Condensed"/>
              <a:ea typeface="Fira Sans Extra Condensed"/>
              <a:cs typeface="Fira Sans Extra Condensed"/>
              <a:sym typeface="Fira Sans Extra Condensed"/>
            </a:endParaRPr>
          </a:p>
        </p:txBody>
      </p:sp>
      <p:sp>
        <p:nvSpPr>
          <p:cNvPr id="185" name="Google Shape;185;p17"/>
          <p:cNvSpPr/>
          <p:nvPr/>
        </p:nvSpPr>
        <p:spPr>
          <a:xfrm>
            <a:off x="7444731" y="3038986"/>
            <a:ext cx="796200" cy="7959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6" name="Google Shape;186;p17"/>
          <p:cNvGrpSpPr/>
          <p:nvPr/>
        </p:nvGrpSpPr>
        <p:grpSpPr>
          <a:xfrm>
            <a:off x="7682207" y="2025166"/>
            <a:ext cx="340890" cy="178912"/>
            <a:chOff x="2084325" y="363300"/>
            <a:chExt cx="484150" cy="254100"/>
          </a:xfrm>
        </p:grpSpPr>
        <p:sp>
          <p:nvSpPr>
            <p:cNvPr id="187" name="Google Shape;187;p17"/>
            <p:cNvSpPr/>
            <p:nvPr/>
          </p:nvSpPr>
          <p:spPr>
            <a:xfrm>
              <a:off x="2084325" y="363300"/>
              <a:ext cx="484150" cy="254100"/>
            </a:xfrm>
            <a:custGeom>
              <a:avLst/>
              <a:gdLst/>
              <a:ahLst/>
              <a:cxnLst/>
              <a:rect l="l" t="t" r="r" b="b"/>
              <a:pathLst>
                <a:path w="19366" h="10164" extrusionOk="0">
                  <a:moveTo>
                    <a:pt x="9686" y="1128"/>
                  </a:moveTo>
                  <a:cubicBezTo>
                    <a:pt x="10195" y="1128"/>
                    <a:pt x="10707" y="1226"/>
                    <a:pt x="11196" y="1428"/>
                  </a:cubicBezTo>
                  <a:cubicBezTo>
                    <a:pt x="12671" y="2042"/>
                    <a:pt x="13635" y="3482"/>
                    <a:pt x="13635" y="5081"/>
                  </a:cubicBezTo>
                  <a:cubicBezTo>
                    <a:pt x="13632" y="7264"/>
                    <a:pt x="11864" y="9031"/>
                    <a:pt x="9684" y="9034"/>
                  </a:cubicBezTo>
                  <a:cubicBezTo>
                    <a:pt x="8085" y="9034"/>
                    <a:pt x="6643" y="8071"/>
                    <a:pt x="6032" y="6592"/>
                  </a:cubicBezTo>
                  <a:cubicBezTo>
                    <a:pt x="5420" y="5117"/>
                    <a:pt x="5758" y="3415"/>
                    <a:pt x="6887" y="2286"/>
                  </a:cubicBezTo>
                  <a:cubicBezTo>
                    <a:pt x="7645" y="1530"/>
                    <a:pt x="8657" y="1128"/>
                    <a:pt x="9686" y="1128"/>
                  </a:cubicBezTo>
                  <a:close/>
                  <a:moveTo>
                    <a:pt x="9684" y="1"/>
                  </a:moveTo>
                  <a:cubicBezTo>
                    <a:pt x="4502" y="1"/>
                    <a:pt x="361" y="4512"/>
                    <a:pt x="190" y="4704"/>
                  </a:cubicBezTo>
                  <a:cubicBezTo>
                    <a:pt x="0" y="4918"/>
                    <a:pt x="0" y="5243"/>
                    <a:pt x="190" y="5457"/>
                  </a:cubicBezTo>
                  <a:cubicBezTo>
                    <a:pt x="361" y="5650"/>
                    <a:pt x="4502" y="10164"/>
                    <a:pt x="9684" y="10164"/>
                  </a:cubicBezTo>
                  <a:cubicBezTo>
                    <a:pt x="14867" y="10164"/>
                    <a:pt x="19004" y="5650"/>
                    <a:pt x="19176" y="5457"/>
                  </a:cubicBezTo>
                  <a:cubicBezTo>
                    <a:pt x="19365" y="5243"/>
                    <a:pt x="19365" y="4918"/>
                    <a:pt x="19176" y="4704"/>
                  </a:cubicBezTo>
                  <a:cubicBezTo>
                    <a:pt x="19004" y="4512"/>
                    <a:pt x="14867" y="1"/>
                    <a:pt x="96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88" name="Google Shape;188;p17"/>
            <p:cNvSpPr/>
            <p:nvPr/>
          </p:nvSpPr>
          <p:spPr>
            <a:xfrm>
              <a:off x="2250600" y="419775"/>
              <a:ext cx="145175" cy="141125"/>
            </a:xfrm>
            <a:custGeom>
              <a:avLst/>
              <a:gdLst/>
              <a:ahLst/>
              <a:cxnLst/>
              <a:rect l="l" t="t" r="r" b="b"/>
              <a:pathLst>
                <a:path w="5807" h="5645" extrusionOk="0">
                  <a:moveTo>
                    <a:pt x="3018" y="0"/>
                  </a:moveTo>
                  <a:cubicBezTo>
                    <a:pt x="1922" y="0"/>
                    <a:pt x="929" y="634"/>
                    <a:pt x="468" y="1626"/>
                  </a:cubicBezTo>
                  <a:cubicBezTo>
                    <a:pt x="1" y="2623"/>
                    <a:pt x="158" y="3797"/>
                    <a:pt x="862" y="4637"/>
                  </a:cubicBezTo>
                  <a:cubicBezTo>
                    <a:pt x="1407" y="5287"/>
                    <a:pt x="2203" y="5645"/>
                    <a:pt x="3025" y="5645"/>
                  </a:cubicBezTo>
                  <a:cubicBezTo>
                    <a:pt x="3270" y="5645"/>
                    <a:pt x="3518" y="5613"/>
                    <a:pt x="3762" y="5547"/>
                  </a:cubicBezTo>
                  <a:cubicBezTo>
                    <a:pt x="4825" y="5258"/>
                    <a:pt x="5620" y="4382"/>
                    <a:pt x="5807" y="3297"/>
                  </a:cubicBezTo>
                  <a:lnTo>
                    <a:pt x="5807" y="3297"/>
                  </a:lnTo>
                  <a:cubicBezTo>
                    <a:pt x="5625" y="3356"/>
                    <a:pt x="5446" y="3383"/>
                    <a:pt x="5272" y="3383"/>
                  </a:cubicBezTo>
                  <a:cubicBezTo>
                    <a:pt x="4356" y="3383"/>
                    <a:pt x="3596" y="2626"/>
                    <a:pt x="3596" y="1692"/>
                  </a:cubicBezTo>
                  <a:cubicBezTo>
                    <a:pt x="3596" y="1147"/>
                    <a:pt x="3861" y="633"/>
                    <a:pt x="4307" y="316"/>
                  </a:cubicBezTo>
                  <a:cubicBezTo>
                    <a:pt x="3913" y="112"/>
                    <a:pt x="3476" y="3"/>
                    <a:pt x="3033" y="0"/>
                  </a:cubicBezTo>
                  <a:cubicBezTo>
                    <a:pt x="3028" y="0"/>
                    <a:pt x="3023" y="0"/>
                    <a:pt x="30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89" name="Google Shape;189;p17"/>
          <p:cNvGrpSpPr/>
          <p:nvPr/>
        </p:nvGrpSpPr>
        <p:grpSpPr>
          <a:xfrm>
            <a:off x="7673164" y="3267289"/>
            <a:ext cx="339306" cy="339253"/>
            <a:chOff x="2685825" y="840375"/>
            <a:chExt cx="481900" cy="481825"/>
          </a:xfrm>
        </p:grpSpPr>
        <p:sp>
          <p:nvSpPr>
            <p:cNvPr id="190" name="Google Shape;190;p17"/>
            <p:cNvSpPr/>
            <p:nvPr/>
          </p:nvSpPr>
          <p:spPr>
            <a:xfrm>
              <a:off x="2685825" y="840375"/>
              <a:ext cx="481900" cy="481825"/>
            </a:xfrm>
            <a:custGeom>
              <a:avLst/>
              <a:gdLst/>
              <a:ahLst/>
              <a:cxnLst/>
              <a:rect l="l" t="t" r="r" b="b"/>
              <a:pathLst>
                <a:path w="19276" h="19273" extrusionOk="0">
                  <a:moveTo>
                    <a:pt x="9600" y="4592"/>
                  </a:moveTo>
                  <a:cubicBezTo>
                    <a:pt x="12403" y="4592"/>
                    <a:pt x="14683" y="6872"/>
                    <a:pt x="14683" y="9675"/>
                  </a:cubicBezTo>
                  <a:cubicBezTo>
                    <a:pt x="14683" y="12476"/>
                    <a:pt x="12403" y="14755"/>
                    <a:pt x="9600" y="14755"/>
                  </a:cubicBezTo>
                  <a:cubicBezTo>
                    <a:pt x="6799" y="14755"/>
                    <a:pt x="4520" y="12476"/>
                    <a:pt x="4520" y="9675"/>
                  </a:cubicBezTo>
                  <a:cubicBezTo>
                    <a:pt x="4520" y="6872"/>
                    <a:pt x="6799" y="4592"/>
                    <a:pt x="9600" y="4592"/>
                  </a:cubicBezTo>
                  <a:close/>
                  <a:moveTo>
                    <a:pt x="8471" y="0"/>
                  </a:moveTo>
                  <a:cubicBezTo>
                    <a:pt x="8212" y="0"/>
                    <a:pt x="7986" y="175"/>
                    <a:pt x="7923" y="428"/>
                  </a:cubicBezTo>
                  <a:lnTo>
                    <a:pt x="7691" y="1427"/>
                  </a:lnTo>
                  <a:cubicBezTo>
                    <a:pt x="6778" y="1635"/>
                    <a:pt x="5908" y="1993"/>
                    <a:pt x="5116" y="2490"/>
                  </a:cubicBezTo>
                  <a:lnTo>
                    <a:pt x="4300" y="2002"/>
                  </a:lnTo>
                  <a:cubicBezTo>
                    <a:pt x="4210" y="1949"/>
                    <a:pt x="4110" y="1922"/>
                    <a:pt x="4010" y="1922"/>
                  </a:cubicBezTo>
                  <a:cubicBezTo>
                    <a:pt x="3864" y="1922"/>
                    <a:pt x="3719" y="1978"/>
                    <a:pt x="3611" y="2087"/>
                  </a:cubicBezTo>
                  <a:lnTo>
                    <a:pt x="2015" y="3683"/>
                  </a:lnTo>
                  <a:cubicBezTo>
                    <a:pt x="1831" y="3866"/>
                    <a:pt x="1798" y="4153"/>
                    <a:pt x="1930" y="4372"/>
                  </a:cubicBezTo>
                  <a:lnTo>
                    <a:pt x="2418" y="5188"/>
                  </a:lnTo>
                  <a:cubicBezTo>
                    <a:pt x="1921" y="5980"/>
                    <a:pt x="1563" y="6851"/>
                    <a:pt x="1355" y="7766"/>
                  </a:cubicBezTo>
                  <a:lnTo>
                    <a:pt x="431" y="7995"/>
                  </a:lnTo>
                  <a:cubicBezTo>
                    <a:pt x="178" y="8058"/>
                    <a:pt x="0" y="8284"/>
                    <a:pt x="3" y="8546"/>
                  </a:cubicBezTo>
                  <a:lnTo>
                    <a:pt x="3" y="10804"/>
                  </a:lnTo>
                  <a:cubicBezTo>
                    <a:pt x="0" y="11060"/>
                    <a:pt x="178" y="11286"/>
                    <a:pt x="428" y="11349"/>
                  </a:cubicBezTo>
                  <a:lnTo>
                    <a:pt x="1352" y="11581"/>
                  </a:lnTo>
                  <a:cubicBezTo>
                    <a:pt x="1560" y="12494"/>
                    <a:pt x="1921" y="13364"/>
                    <a:pt x="2418" y="14159"/>
                  </a:cubicBezTo>
                  <a:lnTo>
                    <a:pt x="1927" y="14972"/>
                  </a:lnTo>
                  <a:cubicBezTo>
                    <a:pt x="1795" y="15195"/>
                    <a:pt x="1831" y="15478"/>
                    <a:pt x="2012" y="15662"/>
                  </a:cubicBezTo>
                  <a:lnTo>
                    <a:pt x="3611" y="17261"/>
                  </a:lnTo>
                  <a:cubicBezTo>
                    <a:pt x="3720" y="17368"/>
                    <a:pt x="3864" y="17424"/>
                    <a:pt x="4011" y="17424"/>
                  </a:cubicBezTo>
                  <a:cubicBezTo>
                    <a:pt x="4110" y="17424"/>
                    <a:pt x="4210" y="17398"/>
                    <a:pt x="4300" y="17345"/>
                  </a:cubicBezTo>
                  <a:lnTo>
                    <a:pt x="5113" y="16854"/>
                  </a:lnTo>
                  <a:cubicBezTo>
                    <a:pt x="5908" y="17351"/>
                    <a:pt x="6778" y="17712"/>
                    <a:pt x="7691" y="17920"/>
                  </a:cubicBezTo>
                  <a:lnTo>
                    <a:pt x="7923" y="18844"/>
                  </a:lnTo>
                  <a:cubicBezTo>
                    <a:pt x="7983" y="19094"/>
                    <a:pt x="8212" y="19272"/>
                    <a:pt x="8471" y="19272"/>
                  </a:cubicBezTo>
                  <a:lnTo>
                    <a:pt x="10729" y="19272"/>
                  </a:lnTo>
                  <a:cubicBezTo>
                    <a:pt x="10988" y="19272"/>
                    <a:pt x="11214" y="19097"/>
                    <a:pt x="11277" y="18844"/>
                  </a:cubicBezTo>
                  <a:lnTo>
                    <a:pt x="11509" y="17920"/>
                  </a:lnTo>
                  <a:cubicBezTo>
                    <a:pt x="12421" y="17712"/>
                    <a:pt x="13292" y="17354"/>
                    <a:pt x="14084" y="16857"/>
                  </a:cubicBezTo>
                  <a:lnTo>
                    <a:pt x="14900" y="17345"/>
                  </a:lnTo>
                  <a:cubicBezTo>
                    <a:pt x="14989" y="17399"/>
                    <a:pt x="15090" y="17425"/>
                    <a:pt x="15190" y="17425"/>
                  </a:cubicBezTo>
                  <a:cubicBezTo>
                    <a:pt x="15336" y="17425"/>
                    <a:pt x="15480" y="17369"/>
                    <a:pt x="15589" y="17261"/>
                  </a:cubicBezTo>
                  <a:lnTo>
                    <a:pt x="17185" y="15665"/>
                  </a:lnTo>
                  <a:cubicBezTo>
                    <a:pt x="17369" y="15481"/>
                    <a:pt x="17402" y="15195"/>
                    <a:pt x="17270" y="14975"/>
                  </a:cubicBezTo>
                  <a:lnTo>
                    <a:pt x="16782" y="14159"/>
                  </a:lnTo>
                  <a:cubicBezTo>
                    <a:pt x="17279" y="13367"/>
                    <a:pt x="17637" y="12497"/>
                    <a:pt x="17845" y="11584"/>
                  </a:cubicBezTo>
                  <a:lnTo>
                    <a:pt x="18844" y="11352"/>
                  </a:lnTo>
                  <a:cubicBezTo>
                    <a:pt x="19097" y="11289"/>
                    <a:pt x="19275" y="11063"/>
                    <a:pt x="19275" y="10804"/>
                  </a:cubicBezTo>
                  <a:lnTo>
                    <a:pt x="19275" y="8546"/>
                  </a:lnTo>
                  <a:cubicBezTo>
                    <a:pt x="19275" y="8287"/>
                    <a:pt x="19097" y="8061"/>
                    <a:pt x="18847" y="7998"/>
                  </a:cubicBezTo>
                  <a:lnTo>
                    <a:pt x="17848" y="7766"/>
                  </a:lnTo>
                  <a:cubicBezTo>
                    <a:pt x="17640" y="6854"/>
                    <a:pt x="17279" y="5983"/>
                    <a:pt x="16782" y="5188"/>
                  </a:cubicBezTo>
                  <a:lnTo>
                    <a:pt x="17273" y="4375"/>
                  </a:lnTo>
                  <a:cubicBezTo>
                    <a:pt x="17405" y="4153"/>
                    <a:pt x="17369" y="3869"/>
                    <a:pt x="17188" y="3686"/>
                  </a:cubicBezTo>
                  <a:lnTo>
                    <a:pt x="15589" y="2090"/>
                  </a:lnTo>
                  <a:cubicBezTo>
                    <a:pt x="15480" y="1980"/>
                    <a:pt x="15335" y="1923"/>
                    <a:pt x="15188" y="1923"/>
                  </a:cubicBezTo>
                  <a:cubicBezTo>
                    <a:pt x="15089" y="1923"/>
                    <a:pt x="14989" y="1949"/>
                    <a:pt x="14900" y="2002"/>
                  </a:cubicBezTo>
                  <a:lnTo>
                    <a:pt x="14087" y="2493"/>
                  </a:lnTo>
                  <a:cubicBezTo>
                    <a:pt x="13292" y="1996"/>
                    <a:pt x="12421" y="1635"/>
                    <a:pt x="11509" y="1427"/>
                  </a:cubicBezTo>
                  <a:lnTo>
                    <a:pt x="11277" y="428"/>
                  </a:lnTo>
                  <a:cubicBezTo>
                    <a:pt x="11217" y="178"/>
                    <a:pt x="10988" y="0"/>
                    <a:pt x="107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91" name="Google Shape;191;p17"/>
            <p:cNvSpPr/>
            <p:nvPr/>
          </p:nvSpPr>
          <p:spPr>
            <a:xfrm>
              <a:off x="2819200" y="983400"/>
              <a:ext cx="205475" cy="197625"/>
            </a:xfrm>
            <a:custGeom>
              <a:avLst/>
              <a:gdLst/>
              <a:ahLst/>
              <a:cxnLst/>
              <a:rect l="l" t="t" r="r" b="b"/>
              <a:pathLst>
                <a:path w="8219" h="7905" extrusionOk="0">
                  <a:moveTo>
                    <a:pt x="4265" y="1129"/>
                  </a:moveTo>
                  <a:cubicBezTo>
                    <a:pt x="4629" y="1129"/>
                    <a:pt x="4996" y="1199"/>
                    <a:pt x="5346" y="1343"/>
                  </a:cubicBezTo>
                  <a:cubicBezTo>
                    <a:pt x="6400" y="1780"/>
                    <a:pt x="7089" y="2810"/>
                    <a:pt x="7089" y="3954"/>
                  </a:cubicBezTo>
                  <a:cubicBezTo>
                    <a:pt x="7086" y="5511"/>
                    <a:pt x="5825" y="6773"/>
                    <a:pt x="4265" y="6776"/>
                  </a:cubicBezTo>
                  <a:cubicBezTo>
                    <a:pt x="3124" y="6776"/>
                    <a:pt x="2094" y="6089"/>
                    <a:pt x="1657" y="5032"/>
                  </a:cubicBezTo>
                  <a:cubicBezTo>
                    <a:pt x="1221" y="3978"/>
                    <a:pt x="1461" y="2765"/>
                    <a:pt x="2268" y="1958"/>
                  </a:cubicBezTo>
                  <a:cubicBezTo>
                    <a:pt x="2808" y="1416"/>
                    <a:pt x="3530" y="1129"/>
                    <a:pt x="4265" y="1129"/>
                  </a:cubicBezTo>
                  <a:close/>
                  <a:moveTo>
                    <a:pt x="4265" y="0"/>
                  </a:moveTo>
                  <a:cubicBezTo>
                    <a:pt x="2666" y="0"/>
                    <a:pt x="1227" y="964"/>
                    <a:pt x="612" y="2440"/>
                  </a:cubicBezTo>
                  <a:cubicBezTo>
                    <a:pt x="1" y="3918"/>
                    <a:pt x="341" y="5616"/>
                    <a:pt x="1470" y="6749"/>
                  </a:cubicBezTo>
                  <a:cubicBezTo>
                    <a:pt x="2226" y="7504"/>
                    <a:pt x="3237" y="7905"/>
                    <a:pt x="4265" y="7905"/>
                  </a:cubicBezTo>
                  <a:cubicBezTo>
                    <a:pt x="4774" y="7905"/>
                    <a:pt x="5288" y="7806"/>
                    <a:pt x="5777" y="7604"/>
                  </a:cubicBezTo>
                  <a:cubicBezTo>
                    <a:pt x="7255" y="6993"/>
                    <a:pt x="8219" y="5550"/>
                    <a:pt x="8219" y="3954"/>
                  </a:cubicBezTo>
                  <a:cubicBezTo>
                    <a:pt x="8216" y="1771"/>
                    <a:pt x="6448" y="3"/>
                    <a:pt x="42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192" name="Google Shape;192;p17"/>
          <p:cNvSpPr/>
          <p:nvPr/>
        </p:nvSpPr>
        <p:spPr>
          <a:xfrm>
            <a:off x="3261229" y="315233"/>
            <a:ext cx="796200" cy="7959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lt1"/>
                </a:solidFill>
                <a:latin typeface="Fira Sans Extra Condensed"/>
                <a:ea typeface="Fira Sans Extra Condensed"/>
                <a:cs typeface="Fira Sans Extra Condensed"/>
                <a:sym typeface="Fira Sans Extra Condensed"/>
              </a:rPr>
              <a:t>01</a:t>
            </a:r>
            <a:endParaRPr sz="1800" b="1">
              <a:solidFill>
                <a:schemeClr val="lt1"/>
              </a:solidFill>
              <a:latin typeface="Fira Sans Extra Condensed"/>
              <a:ea typeface="Fira Sans Extra Condensed"/>
              <a:cs typeface="Fira Sans Extra Condensed"/>
              <a:sym typeface="Fira Sans Extra Condensed"/>
            </a:endParaRPr>
          </a:p>
        </p:txBody>
      </p:sp>
      <p:sp>
        <p:nvSpPr>
          <p:cNvPr id="193" name="Google Shape;193;p17"/>
          <p:cNvSpPr/>
          <p:nvPr/>
        </p:nvSpPr>
        <p:spPr>
          <a:xfrm>
            <a:off x="3212738" y="1716669"/>
            <a:ext cx="796200" cy="795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lt1"/>
                </a:solidFill>
                <a:latin typeface="Fira Sans Extra Condensed"/>
                <a:ea typeface="Fira Sans Extra Condensed"/>
                <a:cs typeface="Fira Sans Extra Condensed"/>
                <a:sym typeface="Fira Sans Extra Condensed"/>
              </a:rPr>
              <a:t>02</a:t>
            </a:r>
            <a:endParaRPr sz="1800" b="1">
              <a:solidFill>
                <a:schemeClr val="lt1"/>
              </a:solidFill>
              <a:latin typeface="Fira Sans Extra Condensed"/>
              <a:ea typeface="Fira Sans Extra Condensed"/>
              <a:cs typeface="Fira Sans Extra Condensed"/>
              <a:sym typeface="Fira Sans Extra Condensed"/>
            </a:endParaRPr>
          </a:p>
        </p:txBody>
      </p:sp>
      <p:sp>
        <p:nvSpPr>
          <p:cNvPr id="194" name="Google Shape;194;p17"/>
          <p:cNvSpPr/>
          <p:nvPr/>
        </p:nvSpPr>
        <p:spPr>
          <a:xfrm>
            <a:off x="3284535" y="3028881"/>
            <a:ext cx="796200" cy="7959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chemeClr val="lt1"/>
                </a:solidFill>
                <a:latin typeface="Fira Sans Extra Condensed"/>
                <a:ea typeface="Fira Sans Extra Condensed"/>
                <a:cs typeface="Fira Sans Extra Condensed"/>
                <a:sym typeface="Fira Sans Extra Condensed"/>
              </a:rPr>
              <a:t>03</a:t>
            </a:r>
            <a:endParaRPr sz="1800" b="1">
              <a:solidFill>
                <a:schemeClr val="lt1"/>
              </a:solidFill>
              <a:latin typeface="Fira Sans Extra Condensed"/>
              <a:ea typeface="Fira Sans Extra Condensed"/>
              <a:cs typeface="Fira Sans Extra Condensed"/>
              <a:sym typeface="Fira Sans Extra Condensed"/>
            </a:endParaRPr>
          </a:p>
        </p:txBody>
      </p:sp>
      <p:cxnSp>
        <p:nvCxnSpPr>
          <p:cNvPr id="195" name="Google Shape;195;p17"/>
          <p:cNvCxnSpPr>
            <a:cxnSpLocks/>
            <a:endCxn id="193" idx="2"/>
          </p:cNvCxnSpPr>
          <p:nvPr/>
        </p:nvCxnSpPr>
        <p:spPr>
          <a:xfrm>
            <a:off x="2753591" y="2114631"/>
            <a:ext cx="459000" cy="0"/>
          </a:xfrm>
          <a:prstGeom prst="straightConnector1">
            <a:avLst/>
          </a:prstGeom>
          <a:noFill/>
          <a:ln w="9525" cap="flat" cmpd="sng">
            <a:solidFill>
              <a:schemeClr val="dk2"/>
            </a:solidFill>
            <a:prstDash val="solid"/>
            <a:round/>
            <a:headEnd type="none" w="med" len="med"/>
            <a:tailEnd type="none" w="med" len="med"/>
          </a:ln>
        </p:spPr>
      </p:cxnSp>
      <p:cxnSp>
        <p:nvCxnSpPr>
          <p:cNvPr id="196" name="Google Shape;196;p17"/>
          <p:cNvCxnSpPr>
            <a:stCxn id="193" idx="6"/>
            <a:endCxn id="167" idx="1"/>
          </p:cNvCxnSpPr>
          <p:nvPr/>
        </p:nvCxnSpPr>
        <p:spPr>
          <a:xfrm>
            <a:off x="4008938" y="2114619"/>
            <a:ext cx="459300" cy="0"/>
          </a:xfrm>
          <a:prstGeom prst="straightConnector1">
            <a:avLst/>
          </a:prstGeom>
          <a:noFill/>
          <a:ln w="9525" cap="flat" cmpd="sng">
            <a:solidFill>
              <a:schemeClr val="dk2"/>
            </a:solidFill>
            <a:prstDash val="solid"/>
            <a:round/>
            <a:headEnd type="none" w="med" len="med"/>
            <a:tailEnd type="none" w="med" len="med"/>
          </a:ln>
        </p:spPr>
      </p:cxnSp>
      <p:cxnSp>
        <p:nvCxnSpPr>
          <p:cNvPr id="197" name="Google Shape;197;p17"/>
          <p:cNvCxnSpPr>
            <a:cxnSpLocks/>
            <a:stCxn id="165" idx="0"/>
            <a:endCxn id="192" idx="2"/>
          </p:cNvCxnSpPr>
          <p:nvPr/>
        </p:nvCxnSpPr>
        <p:spPr>
          <a:xfrm rot="5400000" flipH="1" flipV="1">
            <a:off x="1783078" y="483546"/>
            <a:ext cx="1248514" cy="1707788"/>
          </a:xfrm>
          <a:prstGeom prst="bentConnector2">
            <a:avLst/>
          </a:prstGeom>
          <a:noFill/>
          <a:ln w="9525" cap="flat" cmpd="sng">
            <a:solidFill>
              <a:schemeClr val="dk2"/>
            </a:solidFill>
            <a:prstDash val="solid"/>
            <a:round/>
            <a:headEnd type="none" w="med" len="med"/>
            <a:tailEnd type="none" w="med" len="med"/>
          </a:ln>
        </p:spPr>
      </p:cxnSp>
      <p:cxnSp>
        <p:nvCxnSpPr>
          <p:cNvPr id="198" name="Google Shape;198;p17"/>
          <p:cNvCxnSpPr>
            <a:stCxn id="165" idx="2"/>
            <a:endCxn id="194" idx="2"/>
          </p:cNvCxnSpPr>
          <p:nvPr/>
        </p:nvCxnSpPr>
        <p:spPr>
          <a:xfrm rot="16200000" flipH="1">
            <a:off x="2228071" y="2370367"/>
            <a:ext cx="381834" cy="1731094"/>
          </a:xfrm>
          <a:prstGeom prst="bentConnector2">
            <a:avLst/>
          </a:prstGeom>
          <a:noFill/>
          <a:ln w="9525" cap="flat" cmpd="sng">
            <a:solidFill>
              <a:schemeClr val="dk2"/>
            </a:solidFill>
            <a:prstDash val="solid"/>
            <a:round/>
            <a:headEnd type="none" w="med" len="med"/>
            <a:tailEnd type="none" w="med" len="med"/>
          </a:ln>
        </p:spPr>
      </p:cxnSp>
      <p:cxnSp>
        <p:nvCxnSpPr>
          <p:cNvPr id="199" name="Google Shape;199;p17"/>
          <p:cNvCxnSpPr>
            <a:stCxn id="192" idx="6"/>
            <a:endCxn id="166" idx="1"/>
          </p:cNvCxnSpPr>
          <p:nvPr/>
        </p:nvCxnSpPr>
        <p:spPr>
          <a:xfrm>
            <a:off x="4057429" y="713183"/>
            <a:ext cx="459300" cy="0"/>
          </a:xfrm>
          <a:prstGeom prst="straightConnector1">
            <a:avLst/>
          </a:prstGeom>
          <a:noFill/>
          <a:ln w="9525" cap="flat" cmpd="sng">
            <a:solidFill>
              <a:schemeClr val="dk2"/>
            </a:solidFill>
            <a:prstDash val="solid"/>
            <a:round/>
            <a:headEnd type="none" w="med" len="med"/>
            <a:tailEnd type="none" w="med" len="med"/>
          </a:ln>
        </p:spPr>
      </p:cxnSp>
      <p:cxnSp>
        <p:nvCxnSpPr>
          <p:cNvPr id="200" name="Google Shape;200;p17"/>
          <p:cNvCxnSpPr>
            <a:cxnSpLocks/>
            <a:endCxn id="168" idx="1"/>
          </p:cNvCxnSpPr>
          <p:nvPr/>
        </p:nvCxnSpPr>
        <p:spPr>
          <a:xfrm>
            <a:off x="4057429" y="3368006"/>
            <a:ext cx="459300" cy="0"/>
          </a:xfrm>
          <a:prstGeom prst="straightConnector1">
            <a:avLst/>
          </a:prstGeom>
          <a:noFill/>
          <a:ln w="9525" cap="flat" cmpd="sng">
            <a:solidFill>
              <a:schemeClr val="dk2"/>
            </a:solidFill>
            <a:prstDash val="solid"/>
            <a:round/>
            <a:headEnd type="none" w="med" len="med"/>
            <a:tailEnd type="none" w="med" len="med"/>
          </a:ln>
        </p:spPr>
      </p:cxnSp>
      <p:sp>
        <p:nvSpPr>
          <p:cNvPr id="2" name="Google Shape;166;p17">
            <a:extLst>
              <a:ext uri="{FF2B5EF4-FFF2-40B4-BE49-F238E27FC236}">
                <a16:creationId xmlns:a16="http://schemas.microsoft.com/office/drawing/2014/main" id="{7F33B750-759A-332F-EF25-D475FB68A61A}"/>
              </a:ext>
            </a:extLst>
          </p:cNvPr>
          <p:cNvSpPr/>
          <p:nvPr/>
        </p:nvSpPr>
        <p:spPr>
          <a:xfrm>
            <a:off x="4468091" y="4122286"/>
            <a:ext cx="4114800" cy="1083300"/>
          </a:xfrm>
          <a:prstGeom prst="roundRect">
            <a:avLst>
              <a:gd name="adj" fmla="val 10018"/>
            </a:avLst>
          </a:prstGeom>
          <a:solidFill>
            <a:srgbClr val="155FE5">
              <a:alpha val="12549"/>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3000" b="1">
              <a:latin typeface="Fira Sans Extra Condensed"/>
              <a:ea typeface="Fira Sans Extra Condensed"/>
              <a:cs typeface="Fira Sans Extra Condensed"/>
              <a:sym typeface="Fira Sans Extra Condensed"/>
            </a:endParaRPr>
          </a:p>
        </p:txBody>
      </p:sp>
      <p:sp>
        <p:nvSpPr>
          <p:cNvPr id="3" name="Google Shape;170;p17">
            <a:extLst>
              <a:ext uri="{FF2B5EF4-FFF2-40B4-BE49-F238E27FC236}">
                <a16:creationId xmlns:a16="http://schemas.microsoft.com/office/drawing/2014/main" id="{CA0F1532-0745-2684-9394-0BA9C7BF8BC5}"/>
              </a:ext>
            </a:extLst>
          </p:cNvPr>
          <p:cNvSpPr txBox="1"/>
          <p:nvPr/>
        </p:nvSpPr>
        <p:spPr>
          <a:xfrm>
            <a:off x="4800216" y="4469615"/>
            <a:ext cx="2615921" cy="36138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800" b="1">
                <a:solidFill>
                  <a:schemeClr val="bg1"/>
                </a:solidFill>
                <a:latin typeface="Fira Sans Extra Condensed"/>
                <a:ea typeface="Fira Sans Extra Condensed"/>
                <a:cs typeface="Fira Sans Extra Condensed"/>
                <a:sym typeface="Fira Sans Extra Condensed"/>
              </a:rPr>
              <a:t>DS theo đối tượng</a:t>
            </a:r>
            <a:endParaRPr sz="1800" b="1">
              <a:solidFill>
                <a:schemeClr val="bg1"/>
              </a:solidFill>
              <a:latin typeface="Fira Sans Extra Condensed"/>
              <a:ea typeface="Fira Sans Extra Condensed"/>
              <a:cs typeface="Fira Sans Extra Condensed"/>
              <a:sym typeface="Fira Sans Extra Condensed"/>
            </a:endParaRPr>
          </a:p>
        </p:txBody>
      </p:sp>
      <p:sp>
        <p:nvSpPr>
          <p:cNvPr id="4" name="Google Shape;172;p17">
            <a:extLst>
              <a:ext uri="{FF2B5EF4-FFF2-40B4-BE49-F238E27FC236}">
                <a16:creationId xmlns:a16="http://schemas.microsoft.com/office/drawing/2014/main" id="{CAD4D8E0-8AD1-820D-18A8-21EE1EA27B33}"/>
              </a:ext>
            </a:extLst>
          </p:cNvPr>
          <p:cNvSpPr/>
          <p:nvPr/>
        </p:nvSpPr>
        <p:spPr>
          <a:xfrm>
            <a:off x="7454563" y="4348126"/>
            <a:ext cx="796200" cy="7959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92;p17">
            <a:extLst>
              <a:ext uri="{FF2B5EF4-FFF2-40B4-BE49-F238E27FC236}">
                <a16:creationId xmlns:a16="http://schemas.microsoft.com/office/drawing/2014/main" id="{FB5AAC3D-F9FC-11B7-28CB-279EEAAE8E19}"/>
              </a:ext>
            </a:extLst>
          </p:cNvPr>
          <p:cNvSpPr/>
          <p:nvPr/>
        </p:nvSpPr>
        <p:spPr>
          <a:xfrm>
            <a:off x="3269885" y="4252357"/>
            <a:ext cx="796200" cy="7959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1800" b="1">
                <a:solidFill>
                  <a:schemeClr val="lt1"/>
                </a:solidFill>
                <a:latin typeface="Fira Sans Extra Condensed"/>
                <a:ea typeface="Fira Sans Extra Condensed"/>
                <a:cs typeface="Fira Sans Extra Condensed"/>
                <a:sym typeface="Fira Sans Extra Condensed"/>
              </a:rPr>
              <a:t>04</a:t>
            </a:r>
            <a:endParaRPr sz="1800" b="1">
              <a:solidFill>
                <a:schemeClr val="lt1"/>
              </a:solidFill>
              <a:latin typeface="Fira Sans Extra Condensed"/>
              <a:ea typeface="Fira Sans Extra Condensed"/>
              <a:cs typeface="Fira Sans Extra Condensed"/>
              <a:sym typeface="Fira Sans Extra Condensed"/>
            </a:endParaRPr>
          </a:p>
        </p:txBody>
      </p:sp>
      <p:cxnSp>
        <p:nvCxnSpPr>
          <p:cNvPr id="13" name="Connector: Elbow 12">
            <a:extLst>
              <a:ext uri="{FF2B5EF4-FFF2-40B4-BE49-F238E27FC236}">
                <a16:creationId xmlns:a16="http://schemas.microsoft.com/office/drawing/2014/main" id="{1EB41D55-15CB-3738-FDB6-56C8FCA8A367}"/>
              </a:ext>
            </a:extLst>
          </p:cNvPr>
          <p:cNvCxnSpPr>
            <a:stCxn id="165" idx="2"/>
          </p:cNvCxnSpPr>
          <p:nvPr/>
        </p:nvCxnSpPr>
        <p:spPr>
          <a:xfrm rot="16200000" flipH="1">
            <a:off x="1731600" y="2866837"/>
            <a:ext cx="1701079" cy="2057397"/>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BEE8FF0-E85D-A915-E021-8142733CC543}"/>
              </a:ext>
            </a:extLst>
          </p:cNvPr>
          <p:cNvCxnSpPr>
            <a:stCxn id="5" idx="6"/>
            <a:endCxn id="2" idx="1"/>
          </p:cNvCxnSpPr>
          <p:nvPr/>
        </p:nvCxnSpPr>
        <p:spPr>
          <a:xfrm>
            <a:off x="4066085" y="4650307"/>
            <a:ext cx="402006" cy="13629"/>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pic>
        <p:nvPicPr>
          <p:cNvPr id="135" name="Google Shape;135;p28"/>
          <p:cNvPicPr preferRelativeResize="0"/>
          <p:nvPr/>
        </p:nvPicPr>
        <p:blipFill rotWithShape="1">
          <a:blip r:embed="rId3">
            <a:alphaModFix/>
          </a:blip>
          <a:srcRect/>
          <a:stretch/>
        </p:blipFill>
        <p:spPr>
          <a:xfrm>
            <a:off x="-246554" y="4535757"/>
            <a:ext cx="1939135" cy="1215485"/>
          </a:xfrm>
          <a:prstGeom prst="rect">
            <a:avLst/>
          </a:prstGeom>
          <a:noFill/>
          <a:ln>
            <a:noFill/>
          </a:ln>
          <a:effectLst>
            <a:outerShdw blurRad="50800" dist="50800" dir="5400000" algn="ctr" rotWithShape="0">
              <a:schemeClr val="dk1">
                <a:alpha val="14900"/>
              </a:schemeClr>
            </a:outerShdw>
            <a:reflection stA="50000" endA="300" endPos="55000" fadeDir="5400012" sy="-100000" algn="bl" rotWithShape="0"/>
          </a:effectLst>
        </p:spPr>
      </p:pic>
      <p:pic>
        <p:nvPicPr>
          <p:cNvPr id="7" name="Google Shape;164;p31">
            <a:extLst>
              <a:ext uri="{FF2B5EF4-FFF2-40B4-BE49-F238E27FC236}">
                <a16:creationId xmlns:a16="http://schemas.microsoft.com/office/drawing/2014/main" id="{5E5C8A40-AEB1-834F-25DC-1CD135BBDAA7}"/>
              </a:ext>
            </a:extLst>
          </p:cNvPr>
          <p:cNvPicPr preferRelativeResize="0"/>
          <p:nvPr/>
        </p:nvPicPr>
        <p:blipFill rotWithShape="1">
          <a:blip r:embed="rId4">
            <a:alphaModFix/>
          </a:blip>
          <a:srcRect/>
          <a:stretch/>
        </p:blipFill>
        <p:spPr>
          <a:xfrm>
            <a:off x="5951499" y="3651236"/>
            <a:ext cx="407337" cy="327155"/>
          </a:xfrm>
          <a:prstGeom prst="rect">
            <a:avLst/>
          </a:prstGeom>
          <a:noFill/>
          <a:ln>
            <a:noFill/>
          </a:ln>
          <a:effectLst>
            <a:outerShdw blurRad="50800" dist="50800" dir="5400000" algn="ctr" rotWithShape="0">
              <a:schemeClr val="dk1">
                <a:alpha val="14900"/>
              </a:schemeClr>
            </a:outerShdw>
            <a:reflection stA="50000" endA="300" endPos="55000" fadeDir="5400012" sy="-100000" algn="bl" rotWithShape="0"/>
          </a:effectLst>
        </p:spPr>
      </p:pic>
      <p:sp>
        <p:nvSpPr>
          <p:cNvPr id="8" name="Google Shape;167;p31">
            <a:extLst>
              <a:ext uri="{FF2B5EF4-FFF2-40B4-BE49-F238E27FC236}">
                <a16:creationId xmlns:a16="http://schemas.microsoft.com/office/drawing/2014/main" id="{62332002-6E30-E04D-79F4-3A21EDD97463}"/>
              </a:ext>
            </a:extLst>
          </p:cNvPr>
          <p:cNvSpPr txBox="1">
            <a:spLocks/>
          </p:cNvSpPr>
          <p:nvPr/>
        </p:nvSpPr>
        <p:spPr>
          <a:xfrm>
            <a:off x="5860972" y="3814813"/>
            <a:ext cx="3283028" cy="124573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500"/>
              <a:buFont typeface="Bigshot One"/>
              <a:buNone/>
              <a:defRPr sz="2500" b="0" i="0" u="none" strike="noStrike" cap="none">
                <a:solidFill>
                  <a:schemeClr val="lt1"/>
                </a:solidFill>
                <a:latin typeface="Bigshot One"/>
                <a:ea typeface="Bigshot One"/>
                <a:cs typeface="Bigshot One"/>
                <a:sym typeface="Bigshot One"/>
              </a:defRPr>
            </a:lvl1pPr>
            <a:lvl2pPr marR="0" lvl="1"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2pPr>
            <a:lvl3pPr marR="0" lvl="2"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3pPr>
            <a:lvl4pPr marR="0" lvl="3"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4pPr>
            <a:lvl5pPr marR="0" lvl="4"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5pPr>
            <a:lvl6pPr marR="0" lvl="5"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6pPr>
            <a:lvl7pPr marR="0" lvl="6"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7pPr>
            <a:lvl8pPr marR="0" lvl="7"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8pPr>
            <a:lvl9pPr marR="0" lvl="8"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9pPr>
          </a:lstStyle>
          <a:p>
            <a:pPr algn="l">
              <a:lnSpc>
                <a:spcPct val="150000"/>
              </a:lnSpc>
            </a:pPr>
            <a:r>
              <a:rPr lang="en-US" sz="1200">
                <a:latin typeface="Raleway" pitchFamily="2" charset="0"/>
              </a:rPr>
              <a:t>- DS tháng 8 chỉ bằng 93% DS trung bình 3 tháng 5, 6,7 năm 2023</a:t>
            </a:r>
          </a:p>
          <a:p>
            <a:pPr algn="l">
              <a:lnSpc>
                <a:spcPct val="150000"/>
              </a:lnSpc>
            </a:pPr>
            <a:r>
              <a:rPr lang="en-US" sz="1200">
                <a:latin typeface="Raleway" pitchFamily="2" charset="0"/>
              </a:rPr>
              <a:t>- DS tháng 8.23 chỉ bằng 72% DS của T8.22</a:t>
            </a:r>
          </a:p>
        </p:txBody>
      </p:sp>
      <p:sp>
        <p:nvSpPr>
          <p:cNvPr id="9" name="Google Shape;171;p31">
            <a:extLst>
              <a:ext uri="{FF2B5EF4-FFF2-40B4-BE49-F238E27FC236}">
                <a16:creationId xmlns:a16="http://schemas.microsoft.com/office/drawing/2014/main" id="{295CF7A0-F6B7-DFB8-2A3A-7AF027BA7981}"/>
              </a:ext>
            </a:extLst>
          </p:cNvPr>
          <p:cNvSpPr txBox="1">
            <a:spLocks/>
          </p:cNvSpPr>
          <p:nvPr/>
        </p:nvSpPr>
        <p:spPr>
          <a:xfrm>
            <a:off x="183936" y="337985"/>
            <a:ext cx="7704000" cy="572700"/>
          </a:xfrm>
          <a:prstGeom prst="rect">
            <a:avLst/>
          </a:prstGeom>
        </p:spPr>
        <p:txBody>
          <a:bodyPr spcFirstLastPara="1" wrap="square" lIns="91425" tIns="45700" rIns="91425" bIns="45700" anchor="t" anchorCtr="0">
            <a:normAutofit fontScale="92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u="sng">
                <a:solidFill>
                  <a:schemeClr val="bg1"/>
                </a:solidFill>
                <a:latin typeface="Raleway" pitchFamily="2" charset="0"/>
              </a:rPr>
              <a:t>1</a:t>
            </a:r>
            <a:r>
              <a:rPr lang="vi-VN" sz="2400" u="sng">
                <a:solidFill>
                  <a:schemeClr val="bg1"/>
                </a:solidFill>
                <a:latin typeface="Raleway" pitchFamily="2" charset="0"/>
              </a:rPr>
              <a:t>. </a:t>
            </a:r>
            <a:r>
              <a:rPr lang="en-US" sz="2400" u="sng">
                <a:solidFill>
                  <a:schemeClr val="bg1"/>
                </a:solidFill>
                <a:latin typeface="Raleway" pitchFamily="2" charset="0"/>
              </a:rPr>
              <a:t>DS tổng tháng so với các tháng trc và cùng kỳ năm trc</a:t>
            </a:r>
            <a:endParaRPr lang="vi-VN" sz="2400">
              <a:solidFill>
                <a:schemeClr val="bg1"/>
              </a:solidFill>
            </a:endParaRPr>
          </a:p>
        </p:txBody>
      </p:sp>
      <p:graphicFrame>
        <p:nvGraphicFramePr>
          <p:cNvPr id="2" name="Chart 1">
            <a:extLst>
              <a:ext uri="{FF2B5EF4-FFF2-40B4-BE49-F238E27FC236}">
                <a16:creationId xmlns:a16="http://schemas.microsoft.com/office/drawing/2014/main" id="{88F33C7E-3B79-F6A4-7CF3-77EF6C0690EE}"/>
              </a:ext>
            </a:extLst>
          </p:cNvPr>
          <p:cNvGraphicFramePr>
            <a:graphicFrameLocks/>
          </p:cNvGraphicFramePr>
          <p:nvPr>
            <p:extLst>
              <p:ext uri="{D42A27DB-BD31-4B8C-83A1-F6EECF244321}">
                <p14:modId xmlns:p14="http://schemas.microsoft.com/office/powerpoint/2010/main" val="2383622149"/>
              </p:ext>
            </p:extLst>
          </p:nvPr>
        </p:nvGraphicFramePr>
        <p:xfrm>
          <a:off x="182965" y="1115291"/>
          <a:ext cx="4897584" cy="3851564"/>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280977821"/>
      </p:ext>
    </p:extLst>
  </p:cSld>
  <p:clrMapOvr>
    <a:masterClrMapping/>
  </p:clrMapOvr>
  <p:transition spd="med" advClick="0" advTm="4028">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53" presetClass="entr" presetSubtype="16"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71" name="Google Shape;171;p31"/>
          <p:cNvSpPr txBox="1">
            <a:spLocks noGrp="1"/>
          </p:cNvSpPr>
          <p:nvPr>
            <p:ph type="title" idx="6"/>
          </p:nvPr>
        </p:nvSpPr>
        <p:spPr>
          <a:xfrm>
            <a:off x="183936" y="276378"/>
            <a:ext cx="7704000" cy="572700"/>
          </a:xfrm>
          <a:prstGeom prst="rect">
            <a:avLst/>
          </a:prstGeom>
        </p:spPr>
        <p:txBody>
          <a:bodyPr spcFirstLastPara="1" wrap="square" lIns="91425" tIns="45700" rIns="91425" bIns="45700" anchor="t" anchorCtr="0">
            <a:normAutofit/>
          </a:bodyPr>
          <a:lstStyle/>
          <a:p>
            <a:pPr lvl="0" algn="l"/>
            <a:r>
              <a:rPr lang="en" sz="2400" u="sng">
                <a:latin typeface="Raleway" pitchFamily="2" charset="0"/>
              </a:rPr>
              <a:t>2. Theo đơn vị</a:t>
            </a:r>
            <a:endParaRPr sz="2400"/>
          </a:p>
        </p:txBody>
      </p:sp>
      <p:graphicFrame>
        <p:nvGraphicFramePr>
          <p:cNvPr id="14" name="Chart 13">
            <a:extLst>
              <a:ext uri="{FF2B5EF4-FFF2-40B4-BE49-F238E27FC236}">
                <a16:creationId xmlns:a16="http://schemas.microsoft.com/office/drawing/2014/main" id="{526F829A-B0B9-5DB5-74A4-90A3BCA8F01C}"/>
              </a:ext>
            </a:extLst>
          </p:cNvPr>
          <p:cNvGraphicFramePr>
            <a:graphicFrameLocks/>
          </p:cNvGraphicFramePr>
          <p:nvPr>
            <p:extLst>
              <p:ext uri="{D42A27DB-BD31-4B8C-83A1-F6EECF244321}">
                <p14:modId xmlns:p14="http://schemas.microsoft.com/office/powerpoint/2010/main" val="2666842840"/>
              </p:ext>
            </p:extLst>
          </p:nvPr>
        </p:nvGraphicFramePr>
        <p:xfrm>
          <a:off x="2671651" y="820652"/>
          <a:ext cx="6168175" cy="4322848"/>
        </p:xfrm>
        <a:graphic>
          <a:graphicData uri="http://schemas.openxmlformats.org/drawingml/2006/chart">
            <c:chart xmlns:c="http://schemas.openxmlformats.org/drawingml/2006/chart" xmlns:r="http://schemas.openxmlformats.org/officeDocument/2006/relationships" r:id="rId3"/>
          </a:graphicData>
        </a:graphic>
      </p:graphicFrame>
      <p:pic>
        <p:nvPicPr>
          <p:cNvPr id="20" name="Google Shape;164;p31">
            <a:extLst>
              <a:ext uri="{FF2B5EF4-FFF2-40B4-BE49-F238E27FC236}">
                <a16:creationId xmlns:a16="http://schemas.microsoft.com/office/drawing/2014/main" id="{9FA8FCFA-9FE1-BCD1-B03B-7E793FDB6ACC}"/>
              </a:ext>
            </a:extLst>
          </p:cNvPr>
          <p:cNvPicPr preferRelativeResize="0"/>
          <p:nvPr/>
        </p:nvPicPr>
        <p:blipFill rotWithShape="1">
          <a:blip r:embed="rId4">
            <a:alphaModFix/>
          </a:blip>
          <a:srcRect/>
          <a:stretch/>
        </p:blipFill>
        <p:spPr>
          <a:xfrm>
            <a:off x="271467" y="4493115"/>
            <a:ext cx="407337" cy="327155"/>
          </a:xfrm>
          <a:prstGeom prst="rect">
            <a:avLst/>
          </a:prstGeom>
          <a:noFill/>
          <a:ln>
            <a:noFill/>
          </a:ln>
          <a:effectLst>
            <a:outerShdw blurRad="50800" dist="50800" dir="5400000" algn="ctr" rotWithShape="0">
              <a:schemeClr val="dk1">
                <a:alpha val="14900"/>
              </a:schemeClr>
            </a:outerShdw>
            <a:reflection stA="50000" endA="300" endPos="55000" fadeDir="5400012" sy="-100000" algn="bl" rotWithShape="0"/>
          </a:effectLst>
        </p:spPr>
      </p:pic>
      <p:sp>
        <p:nvSpPr>
          <p:cNvPr id="21" name="Google Shape;167;p31">
            <a:extLst>
              <a:ext uri="{FF2B5EF4-FFF2-40B4-BE49-F238E27FC236}">
                <a16:creationId xmlns:a16="http://schemas.microsoft.com/office/drawing/2014/main" id="{4EB374F8-E4D9-6426-6327-6128DD8D3F6A}"/>
              </a:ext>
            </a:extLst>
          </p:cNvPr>
          <p:cNvSpPr txBox="1">
            <a:spLocks/>
          </p:cNvSpPr>
          <p:nvPr/>
        </p:nvSpPr>
        <p:spPr>
          <a:xfrm>
            <a:off x="608488" y="4392842"/>
            <a:ext cx="4912548" cy="527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500"/>
              <a:buFont typeface="Bigshot One"/>
              <a:buNone/>
              <a:defRPr sz="2500" b="0" i="0" u="none" strike="noStrike" cap="none">
                <a:solidFill>
                  <a:schemeClr val="lt1"/>
                </a:solidFill>
                <a:latin typeface="Bigshot One"/>
                <a:ea typeface="Bigshot One"/>
                <a:cs typeface="Bigshot One"/>
                <a:sym typeface="Bigshot One"/>
              </a:defRPr>
            </a:lvl1pPr>
            <a:lvl2pPr marR="0" lvl="1"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2pPr>
            <a:lvl3pPr marR="0" lvl="2"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3pPr>
            <a:lvl4pPr marR="0" lvl="3"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4pPr>
            <a:lvl5pPr marR="0" lvl="4"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5pPr>
            <a:lvl6pPr marR="0" lvl="5"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6pPr>
            <a:lvl7pPr marR="0" lvl="6"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7pPr>
            <a:lvl8pPr marR="0" lvl="7"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8pPr>
            <a:lvl9pPr marR="0" lvl="8"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9pPr>
          </a:lstStyle>
          <a:p>
            <a:pPr algn="l">
              <a:lnSpc>
                <a:spcPct val="150000"/>
              </a:lnSpc>
            </a:pPr>
            <a:r>
              <a:rPr lang="en-US" sz="1200">
                <a:latin typeface="Raleway" pitchFamily="2" charset="0"/>
              </a:rPr>
              <a:t>Tổng DS bán hàng trong tháng: </a:t>
            </a:r>
            <a:r>
              <a:rPr lang="en-US" sz="1800" b="0" i="0" u="none" strike="noStrike">
                <a:solidFill>
                  <a:srgbClr val="000000"/>
                </a:solidFill>
                <a:effectLst/>
                <a:latin typeface="Calibri" panose="020F0502020204030204" pitchFamily="34" charset="0"/>
              </a:rPr>
              <a:t> </a:t>
            </a:r>
            <a:r>
              <a:rPr lang="en-US" sz="1200" b="0" i="0" u="none" strike="noStrike">
                <a:solidFill>
                  <a:schemeClr val="bg1"/>
                </a:solidFill>
                <a:effectLst/>
                <a:latin typeface="Raleway" pitchFamily="2" charset="0"/>
              </a:rPr>
              <a:t>3,863,247,740 </a:t>
            </a:r>
            <a:endParaRPr lang="en-US" sz="1200">
              <a:solidFill>
                <a:schemeClr val="bg1"/>
              </a:solidFill>
              <a:latin typeface="Raleway" pitchFamily="2" charset="0"/>
            </a:endParaRPr>
          </a:p>
        </p:txBody>
      </p:sp>
      <p:graphicFrame>
        <p:nvGraphicFramePr>
          <p:cNvPr id="5" name="Chart 4">
            <a:extLst>
              <a:ext uri="{FF2B5EF4-FFF2-40B4-BE49-F238E27FC236}">
                <a16:creationId xmlns:a16="http://schemas.microsoft.com/office/drawing/2014/main" id="{36EC1124-4169-4C65-E538-3956E4B75553}"/>
              </a:ext>
            </a:extLst>
          </p:cNvPr>
          <p:cNvGraphicFramePr>
            <a:graphicFrameLocks/>
          </p:cNvGraphicFramePr>
          <p:nvPr>
            <p:extLst>
              <p:ext uri="{D42A27DB-BD31-4B8C-83A1-F6EECF244321}">
                <p14:modId xmlns:p14="http://schemas.microsoft.com/office/powerpoint/2010/main" val="2984132497"/>
              </p:ext>
            </p:extLst>
          </p:nvPr>
        </p:nvGraphicFramePr>
        <p:xfrm>
          <a:off x="5278582" y="1393352"/>
          <a:ext cx="3767346" cy="299949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 name="Chart 1">
            <a:extLst>
              <a:ext uri="{FF2B5EF4-FFF2-40B4-BE49-F238E27FC236}">
                <a16:creationId xmlns:a16="http://schemas.microsoft.com/office/drawing/2014/main" id="{1D112B42-536B-EFFC-42AF-D4371D2BD389}"/>
              </a:ext>
            </a:extLst>
          </p:cNvPr>
          <p:cNvGraphicFramePr>
            <a:graphicFrameLocks/>
          </p:cNvGraphicFramePr>
          <p:nvPr>
            <p:extLst>
              <p:ext uri="{D42A27DB-BD31-4B8C-83A1-F6EECF244321}">
                <p14:modId xmlns:p14="http://schemas.microsoft.com/office/powerpoint/2010/main" val="1172484090"/>
              </p:ext>
            </p:extLst>
          </p:nvPr>
        </p:nvGraphicFramePr>
        <p:xfrm>
          <a:off x="179549" y="1377505"/>
          <a:ext cx="4572000" cy="27432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 name="Chart 2">
            <a:extLst>
              <a:ext uri="{FF2B5EF4-FFF2-40B4-BE49-F238E27FC236}">
                <a16:creationId xmlns:a16="http://schemas.microsoft.com/office/drawing/2014/main" id="{2946C0CD-82AB-A62D-F9C0-6520A092D826}"/>
              </a:ext>
            </a:extLst>
          </p:cNvPr>
          <p:cNvGraphicFramePr>
            <a:graphicFrameLocks/>
          </p:cNvGraphicFramePr>
          <p:nvPr>
            <p:extLst>
              <p:ext uri="{D42A27DB-BD31-4B8C-83A1-F6EECF244321}">
                <p14:modId xmlns:p14="http://schemas.microsoft.com/office/powerpoint/2010/main" val="3789788788"/>
              </p:ext>
            </p:extLst>
          </p:nvPr>
        </p:nvGraphicFramePr>
        <p:xfrm>
          <a:off x="4635169" y="1835847"/>
          <a:ext cx="4572000" cy="2743200"/>
        </p:xfrm>
        <a:graphic>
          <a:graphicData uri="http://schemas.openxmlformats.org/drawingml/2006/chart">
            <c:chart xmlns:c="http://schemas.openxmlformats.org/drawingml/2006/chart" xmlns:r="http://schemas.openxmlformats.org/officeDocument/2006/relationships" r:id="rId7"/>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a:extLst>
              <a:ext uri="{FF2B5EF4-FFF2-40B4-BE49-F238E27FC236}">
                <a16:creationId xmlns:a16="http://schemas.microsoft.com/office/drawing/2014/main" id="{53341B6B-16FB-F0CB-E4CC-8DAAEBED2F95}"/>
              </a:ext>
            </a:extLst>
          </p:cNvPr>
          <p:cNvGraphicFramePr>
            <a:graphicFrameLocks/>
          </p:cNvGraphicFramePr>
          <p:nvPr>
            <p:extLst>
              <p:ext uri="{D42A27DB-BD31-4B8C-83A1-F6EECF244321}">
                <p14:modId xmlns:p14="http://schemas.microsoft.com/office/powerpoint/2010/main" val="868402146"/>
              </p:ext>
            </p:extLst>
          </p:nvPr>
        </p:nvGraphicFramePr>
        <p:xfrm>
          <a:off x="193963" y="533401"/>
          <a:ext cx="6670964" cy="4398818"/>
        </p:xfrm>
        <a:graphic>
          <a:graphicData uri="http://schemas.openxmlformats.org/drawingml/2006/chart">
            <c:chart xmlns:c="http://schemas.openxmlformats.org/drawingml/2006/chart" xmlns:r="http://schemas.openxmlformats.org/officeDocument/2006/relationships" r:id="rId2"/>
          </a:graphicData>
        </a:graphic>
      </p:graphicFrame>
      <p:pic>
        <p:nvPicPr>
          <p:cNvPr id="10" name="Google Shape;164;p31">
            <a:extLst>
              <a:ext uri="{FF2B5EF4-FFF2-40B4-BE49-F238E27FC236}">
                <a16:creationId xmlns:a16="http://schemas.microsoft.com/office/drawing/2014/main" id="{D6668DA7-0F9C-F410-2AF7-4E8AD9D5F17F}"/>
              </a:ext>
            </a:extLst>
          </p:cNvPr>
          <p:cNvPicPr preferRelativeResize="0"/>
          <p:nvPr/>
        </p:nvPicPr>
        <p:blipFill rotWithShape="1">
          <a:blip r:embed="rId3">
            <a:alphaModFix/>
          </a:blip>
          <a:srcRect/>
          <a:stretch/>
        </p:blipFill>
        <p:spPr>
          <a:xfrm>
            <a:off x="7122209" y="3103981"/>
            <a:ext cx="260364" cy="327155"/>
          </a:xfrm>
          <a:prstGeom prst="rect">
            <a:avLst/>
          </a:prstGeom>
          <a:noFill/>
          <a:ln>
            <a:noFill/>
          </a:ln>
          <a:effectLst>
            <a:outerShdw blurRad="50800" dist="50800" dir="5400000" algn="ctr" rotWithShape="0">
              <a:schemeClr val="dk1">
                <a:alpha val="14900"/>
              </a:schemeClr>
            </a:outerShdw>
            <a:reflection stA="50000" endA="300" endPos="55000" fadeDir="5400012" sy="-100000" algn="bl" rotWithShape="0"/>
          </a:effectLst>
        </p:spPr>
      </p:pic>
      <p:sp>
        <p:nvSpPr>
          <p:cNvPr id="11" name="Google Shape;167;p31">
            <a:extLst>
              <a:ext uri="{FF2B5EF4-FFF2-40B4-BE49-F238E27FC236}">
                <a16:creationId xmlns:a16="http://schemas.microsoft.com/office/drawing/2014/main" id="{0689EE53-5190-5404-7CB3-9AD89E2B2E6D}"/>
              </a:ext>
            </a:extLst>
          </p:cNvPr>
          <p:cNvSpPr txBox="1">
            <a:spLocks/>
          </p:cNvSpPr>
          <p:nvPr/>
        </p:nvSpPr>
        <p:spPr>
          <a:xfrm>
            <a:off x="7045536" y="3177504"/>
            <a:ext cx="2098464" cy="124573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500"/>
              <a:buFont typeface="Bigshot One"/>
              <a:buNone/>
              <a:defRPr sz="2500" b="0" i="0" u="none" strike="noStrike" cap="none">
                <a:solidFill>
                  <a:schemeClr val="lt1"/>
                </a:solidFill>
                <a:latin typeface="Bigshot One"/>
                <a:ea typeface="Bigshot One"/>
                <a:cs typeface="Bigshot One"/>
                <a:sym typeface="Bigshot One"/>
              </a:defRPr>
            </a:lvl1pPr>
            <a:lvl2pPr marR="0" lvl="1"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2pPr>
            <a:lvl3pPr marR="0" lvl="2"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3pPr>
            <a:lvl4pPr marR="0" lvl="3"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4pPr>
            <a:lvl5pPr marR="0" lvl="4"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5pPr>
            <a:lvl6pPr marR="0" lvl="5"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6pPr>
            <a:lvl7pPr marR="0" lvl="6"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7pPr>
            <a:lvl8pPr marR="0" lvl="7"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8pPr>
            <a:lvl9pPr marR="0" lvl="8"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9pPr>
          </a:lstStyle>
          <a:p>
            <a:pPr algn="l">
              <a:lnSpc>
                <a:spcPct val="150000"/>
              </a:lnSpc>
            </a:pPr>
            <a:r>
              <a:rPr lang="en-US" sz="1050">
                <a:latin typeface="Raleway" pitchFamily="2" charset="0"/>
              </a:rPr>
              <a:t>- Có VCHN là doanh số cao hơn tháng 7. Còn các đơn vị khác đều thấp hơn</a:t>
            </a:r>
          </a:p>
        </p:txBody>
      </p:sp>
    </p:spTree>
    <p:extLst>
      <p:ext uri="{BB962C8B-B14F-4D97-AF65-F5344CB8AC3E}">
        <p14:creationId xmlns:p14="http://schemas.microsoft.com/office/powerpoint/2010/main" val="4185251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53" presetClass="entr" presetSubtype="16"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171;p31">
            <a:extLst>
              <a:ext uri="{FF2B5EF4-FFF2-40B4-BE49-F238E27FC236}">
                <a16:creationId xmlns:a16="http://schemas.microsoft.com/office/drawing/2014/main" id="{2CC6AD0D-FD72-A07E-15CC-F25A0495BC80}"/>
              </a:ext>
            </a:extLst>
          </p:cNvPr>
          <p:cNvSpPr txBox="1">
            <a:spLocks/>
          </p:cNvSpPr>
          <p:nvPr/>
        </p:nvSpPr>
        <p:spPr>
          <a:xfrm>
            <a:off x="183936" y="276378"/>
            <a:ext cx="7704000" cy="57270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3500"/>
              <a:buFont typeface="Bigshot One"/>
              <a:buNone/>
              <a:defRPr sz="3500" b="0" i="0" u="none" strike="noStrike" cap="none">
                <a:solidFill>
                  <a:schemeClr val="lt1"/>
                </a:solidFill>
                <a:latin typeface="Bigshot One"/>
                <a:ea typeface="Bigshot One"/>
                <a:cs typeface="Bigshot One"/>
                <a:sym typeface="Bigshot One"/>
              </a:defRPr>
            </a:lvl1pPr>
            <a:lvl2pPr marR="0" lvl="1"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2pPr>
            <a:lvl3pPr marR="0" lvl="2"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3pPr>
            <a:lvl4pPr marR="0" lvl="3"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4pPr>
            <a:lvl5pPr marR="0" lvl="4"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5pPr>
            <a:lvl6pPr marR="0" lvl="5"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6pPr>
            <a:lvl7pPr marR="0" lvl="6"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7pPr>
            <a:lvl8pPr marR="0" lvl="7"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8pPr>
            <a:lvl9pPr marR="0" lvl="8"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9pPr>
          </a:lstStyle>
          <a:p>
            <a:pPr algn="l"/>
            <a:r>
              <a:rPr lang="en-US" sz="2400" u="sng">
                <a:latin typeface="Raleway" pitchFamily="2" charset="0"/>
              </a:rPr>
              <a:t>3</a:t>
            </a:r>
            <a:r>
              <a:rPr lang="vi-VN" sz="2400" u="sng">
                <a:latin typeface="Raleway" pitchFamily="2" charset="0"/>
              </a:rPr>
              <a:t>. Theo </a:t>
            </a:r>
            <a:r>
              <a:rPr lang="en-US" sz="2400" u="sng">
                <a:latin typeface="Raleway" pitchFamily="2" charset="0"/>
              </a:rPr>
              <a:t>CTKM</a:t>
            </a:r>
            <a:endParaRPr lang="vi-VN" sz="2400"/>
          </a:p>
        </p:txBody>
      </p:sp>
      <p:graphicFrame>
        <p:nvGraphicFramePr>
          <p:cNvPr id="10" name="Chart 9">
            <a:extLst>
              <a:ext uri="{FF2B5EF4-FFF2-40B4-BE49-F238E27FC236}">
                <a16:creationId xmlns:a16="http://schemas.microsoft.com/office/drawing/2014/main" id="{5A7D76ED-4565-0270-CD23-A3E09859EEAF}"/>
              </a:ext>
            </a:extLst>
          </p:cNvPr>
          <p:cNvGraphicFramePr>
            <a:graphicFrameLocks/>
          </p:cNvGraphicFramePr>
          <p:nvPr/>
        </p:nvGraphicFramePr>
        <p:xfrm>
          <a:off x="-277261" y="1268817"/>
          <a:ext cx="4585313" cy="3303997"/>
        </p:xfrm>
        <a:graphic>
          <a:graphicData uri="http://schemas.openxmlformats.org/drawingml/2006/chart">
            <c:chart xmlns:c="http://schemas.openxmlformats.org/drawingml/2006/chart" xmlns:r="http://schemas.openxmlformats.org/officeDocument/2006/relationships" r:id="rId2"/>
          </a:graphicData>
        </a:graphic>
      </p:graphicFrame>
      <p:pic>
        <p:nvPicPr>
          <p:cNvPr id="11" name="Google Shape;164;p31">
            <a:extLst>
              <a:ext uri="{FF2B5EF4-FFF2-40B4-BE49-F238E27FC236}">
                <a16:creationId xmlns:a16="http://schemas.microsoft.com/office/drawing/2014/main" id="{F8808C1D-624E-E07F-107E-7AE11FD10ED1}"/>
              </a:ext>
            </a:extLst>
          </p:cNvPr>
          <p:cNvPicPr preferRelativeResize="0"/>
          <p:nvPr/>
        </p:nvPicPr>
        <p:blipFill rotWithShape="1">
          <a:blip r:embed="rId3">
            <a:alphaModFix/>
          </a:blip>
          <a:srcRect/>
          <a:stretch/>
        </p:blipFill>
        <p:spPr>
          <a:xfrm>
            <a:off x="4630386" y="719698"/>
            <a:ext cx="407337" cy="327155"/>
          </a:xfrm>
          <a:prstGeom prst="rect">
            <a:avLst/>
          </a:prstGeom>
          <a:noFill/>
          <a:ln>
            <a:noFill/>
          </a:ln>
          <a:effectLst>
            <a:outerShdw blurRad="50800" dist="50800" dir="5400000" algn="ctr" rotWithShape="0">
              <a:schemeClr val="dk1">
                <a:alpha val="14900"/>
              </a:schemeClr>
            </a:outerShdw>
            <a:reflection stA="50000" endA="300" endPos="55000" fadeDir="5400012" sy="-100000" algn="bl" rotWithShape="0"/>
          </a:effectLst>
        </p:spPr>
      </p:pic>
      <p:sp>
        <p:nvSpPr>
          <p:cNvPr id="12" name="Google Shape;167;p31">
            <a:extLst>
              <a:ext uri="{FF2B5EF4-FFF2-40B4-BE49-F238E27FC236}">
                <a16:creationId xmlns:a16="http://schemas.microsoft.com/office/drawing/2014/main" id="{128D5549-A3D7-424E-7C79-7875302BECC1}"/>
              </a:ext>
            </a:extLst>
          </p:cNvPr>
          <p:cNvSpPr txBox="1">
            <a:spLocks/>
          </p:cNvSpPr>
          <p:nvPr/>
        </p:nvSpPr>
        <p:spPr>
          <a:xfrm>
            <a:off x="4366437" y="1294317"/>
            <a:ext cx="4124115" cy="124573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500"/>
              <a:buFont typeface="Bigshot One"/>
              <a:buNone/>
              <a:defRPr sz="2500" b="0" i="0" u="none" strike="noStrike" cap="none">
                <a:solidFill>
                  <a:schemeClr val="lt1"/>
                </a:solidFill>
                <a:latin typeface="Bigshot One"/>
                <a:ea typeface="Bigshot One"/>
                <a:cs typeface="Bigshot One"/>
                <a:sym typeface="Bigshot One"/>
              </a:defRPr>
            </a:lvl1pPr>
            <a:lvl2pPr marR="0" lvl="1"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2pPr>
            <a:lvl3pPr marR="0" lvl="2"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3pPr>
            <a:lvl4pPr marR="0" lvl="3"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4pPr>
            <a:lvl5pPr marR="0" lvl="4"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5pPr>
            <a:lvl6pPr marR="0" lvl="5"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6pPr>
            <a:lvl7pPr marR="0" lvl="6"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7pPr>
            <a:lvl8pPr marR="0" lvl="7"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8pPr>
            <a:lvl9pPr marR="0" lvl="8"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9pPr>
          </a:lstStyle>
          <a:p>
            <a:pPr marL="171450" indent="-171450" algn="l">
              <a:lnSpc>
                <a:spcPct val="150000"/>
              </a:lnSpc>
              <a:buFontTx/>
              <a:buChar char="-"/>
            </a:pPr>
            <a:r>
              <a:rPr lang="en-US" sz="1200">
                <a:latin typeface="Raleway" pitchFamily="2" charset="0"/>
              </a:rPr>
              <a:t>Trong 19 ngày chạy KM của tháng, DS là 2 tỷ 1, chiếm 55% </a:t>
            </a:r>
          </a:p>
          <a:p>
            <a:pPr algn="l">
              <a:lnSpc>
                <a:spcPct val="150000"/>
              </a:lnSpc>
            </a:pPr>
            <a:r>
              <a:rPr lang="en-US" sz="1200">
                <a:latin typeface="Raleway" pitchFamily="2" charset="0"/>
              </a:rPr>
              <a:t>-&gt; DS TB một ngày chạy KM là: gần 113 triệu</a:t>
            </a:r>
          </a:p>
          <a:p>
            <a:pPr marL="171450" indent="-171450" algn="l">
              <a:lnSpc>
                <a:spcPct val="150000"/>
              </a:lnSpc>
              <a:buFontTx/>
              <a:buChar char="-"/>
            </a:pPr>
            <a:r>
              <a:rPr lang="en-US" sz="1200">
                <a:latin typeface="Raleway" pitchFamily="2" charset="0"/>
              </a:rPr>
              <a:t>Trong 12 ngày không chạy KM của tháng, DS là 1 tỷ 7, chiếm 45%</a:t>
            </a:r>
          </a:p>
          <a:p>
            <a:pPr algn="l">
              <a:lnSpc>
                <a:spcPct val="150000"/>
              </a:lnSpc>
            </a:pPr>
            <a:r>
              <a:rPr lang="en-US" sz="1200">
                <a:latin typeface="Raleway" pitchFamily="2" charset="0"/>
              </a:rPr>
              <a:t>-&gt; DS TB của một ngày ko chạy KM là gần 143 triệu</a:t>
            </a:r>
          </a:p>
        </p:txBody>
      </p:sp>
      <p:pic>
        <p:nvPicPr>
          <p:cNvPr id="13" name="Google Shape;164;p31">
            <a:extLst>
              <a:ext uri="{FF2B5EF4-FFF2-40B4-BE49-F238E27FC236}">
                <a16:creationId xmlns:a16="http://schemas.microsoft.com/office/drawing/2014/main" id="{B2816AA7-4FE7-13AF-3C51-9E2C76E0F991}"/>
              </a:ext>
            </a:extLst>
          </p:cNvPr>
          <p:cNvPicPr preferRelativeResize="0"/>
          <p:nvPr/>
        </p:nvPicPr>
        <p:blipFill rotWithShape="1">
          <a:blip r:embed="rId3">
            <a:alphaModFix/>
          </a:blip>
          <a:srcRect/>
          <a:stretch/>
        </p:blipFill>
        <p:spPr>
          <a:xfrm>
            <a:off x="4690637" y="2943616"/>
            <a:ext cx="407337" cy="327155"/>
          </a:xfrm>
          <a:prstGeom prst="rect">
            <a:avLst/>
          </a:prstGeom>
          <a:noFill/>
          <a:ln>
            <a:noFill/>
          </a:ln>
          <a:effectLst>
            <a:outerShdw blurRad="50800" dist="50800" dir="5400000" algn="ctr" rotWithShape="0">
              <a:schemeClr val="dk1">
                <a:alpha val="14900"/>
              </a:schemeClr>
            </a:outerShdw>
            <a:reflection stA="50000" endA="300" endPos="55000" fadeDir="5400012" sy="-100000" algn="bl" rotWithShape="0"/>
          </a:effectLst>
        </p:spPr>
      </p:pic>
      <p:sp>
        <p:nvSpPr>
          <p:cNvPr id="14" name="Google Shape;167;p31">
            <a:extLst>
              <a:ext uri="{FF2B5EF4-FFF2-40B4-BE49-F238E27FC236}">
                <a16:creationId xmlns:a16="http://schemas.microsoft.com/office/drawing/2014/main" id="{BB0AEA7A-F38F-4D2C-5DF7-D57DE6A4AE80}"/>
              </a:ext>
            </a:extLst>
          </p:cNvPr>
          <p:cNvSpPr txBox="1">
            <a:spLocks/>
          </p:cNvSpPr>
          <p:nvPr/>
        </p:nvSpPr>
        <p:spPr>
          <a:xfrm>
            <a:off x="4366437" y="3327075"/>
            <a:ext cx="4497572" cy="124573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2500"/>
              <a:buFont typeface="Bigshot One"/>
              <a:buNone/>
              <a:defRPr sz="2500" b="0" i="0" u="none" strike="noStrike" cap="none">
                <a:solidFill>
                  <a:schemeClr val="lt1"/>
                </a:solidFill>
                <a:latin typeface="Bigshot One"/>
                <a:ea typeface="Bigshot One"/>
                <a:cs typeface="Bigshot One"/>
                <a:sym typeface="Bigshot One"/>
              </a:defRPr>
            </a:lvl1pPr>
            <a:lvl2pPr marR="0" lvl="1"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2pPr>
            <a:lvl3pPr marR="0" lvl="2"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3pPr>
            <a:lvl4pPr marR="0" lvl="3"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4pPr>
            <a:lvl5pPr marR="0" lvl="4"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5pPr>
            <a:lvl6pPr marR="0" lvl="5"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6pPr>
            <a:lvl7pPr marR="0" lvl="6"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7pPr>
            <a:lvl8pPr marR="0" lvl="7"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8pPr>
            <a:lvl9pPr marR="0" lvl="8" algn="ctr" rtl="0">
              <a:lnSpc>
                <a:spcPct val="100000"/>
              </a:lnSpc>
              <a:spcBef>
                <a:spcPts val="0"/>
              </a:spcBef>
              <a:spcAft>
                <a:spcPts val="0"/>
              </a:spcAft>
              <a:buClr>
                <a:schemeClr val="lt1"/>
              </a:buClr>
              <a:buSzPts val="2500"/>
              <a:buFont typeface="Bebas Neue"/>
              <a:buNone/>
              <a:defRPr sz="2500" b="0" i="0" u="none" strike="noStrike" cap="none">
                <a:solidFill>
                  <a:schemeClr val="lt1"/>
                </a:solidFill>
                <a:latin typeface="Bebas Neue"/>
                <a:ea typeface="Bebas Neue"/>
                <a:cs typeface="Bebas Neue"/>
                <a:sym typeface="Bebas Neue"/>
              </a:defRPr>
            </a:lvl9pPr>
          </a:lstStyle>
          <a:p>
            <a:pPr algn="l">
              <a:lnSpc>
                <a:spcPct val="150000"/>
              </a:lnSpc>
            </a:pPr>
            <a:r>
              <a:rPr lang="en-US" sz="1200">
                <a:latin typeface="Raleway" pitchFamily="2" charset="0"/>
              </a:rPr>
              <a:t>-&gt; Ngày chạy KM của tháng 8 có Ds thấp hơn ngày chạy KM của tháng 7. Trung bình tháng 7 ngày chạy KM Ds là 151 tr. Do tháng 7 bán 1 Limited theo ctr m1t1</a:t>
            </a:r>
          </a:p>
          <a:p>
            <a:pPr algn="l">
              <a:lnSpc>
                <a:spcPct val="150000"/>
              </a:lnSpc>
            </a:pPr>
            <a:r>
              <a:rPr lang="en-US" sz="1200">
                <a:latin typeface="Raleway" pitchFamily="2" charset="0"/>
              </a:rPr>
              <a:t>-&gt; Ngày ko chạy KM của T8 (143 triệu) có DS cao hơn tháng 7 (108 triệu)</a:t>
            </a:r>
          </a:p>
        </p:txBody>
      </p:sp>
      <p:graphicFrame>
        <p:nvGraphicFramePr>
          <p:cNvPr id="2" name="Chart 1">
            <a:extLst>
              <a:ext uri="{FF2B5EF4-FFF2-40B4-BE49-F238E27FC236}">
                <a16:creationId xmlns:a16="http://schemas.microsoft.com/office/drawing/2014/main" id="{132E40D1-BA31-B584-6921-DB733E65F65E}"/>
              </a:ext>
            </a:extLst>
          </p:cNvPr>
          <p:cNvGraphicFramePr>
            <a:graphicFrameLocks/>
          </p:cNvGraphicFramePr>
          <p:nvPr>
            <p:extLst>
              <p:ext uri="{D42A27DB-BD31-4B8C-83A1-F6EECF244321}">
                <p14:modId xmlns:p14="http://schemas.microsoft.com/office/powerpoint/2010/main" val="2572823433"/>
              </p:ext>
            </p:extLst>
          </p:nvPr>
        </p:nvGraphicFramePr>
        <p:xfrm>
          <a:off x="-205563" y="1370236"/>
          <a:ext cx="4572000"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40554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0-#ppt_w/2"/>
                                          </p:val>
                                        </p:tav>
                                        <p:tav tm="100000">
                                          <p:val>
                                            <p:strVal val="#ppt_x"/>
                                          </p:val>
                                        </p:tav>
                                      </p:tavLst>
                                    </p:anim>
                                    <p:anim calcmode="lin" valueType="num">
                                      <p:cBhvr additive="base">
                                        <p:cTn id="18" dur="500" fill="hold"/>
                                        <p:tgtEl>
                                          <p:spTgt spid="13"/>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500" fill="hold"/>
                                        <p:tgtEl>
                                          <p:spTgt spid="14"/>
                                        </p:tgtEl>
                                        <p:attrNameLst>
                                          <p:attrName>ppt_x</p:attrName>
                                        </p:attrNameLst>
                                      </p:cBhvr>
                                      <p:tavLst>
                                        <p:tav tm="0">
                                          <p:val>
                                            <p:strVal val="0-#ppt_w/2"/>
                                          </p:val>
                                        </p:tav>
                                        <p:tav tm="100000">
                                          <p:val>
                                            <p:strVal val="#ppt_x"/>
                                          </p:val>
                                        </p:tav>
                                      </p:tavLst>
                                    </p:anim>
                                    <p:anim calcmode="lin" valueType="num">
                                      <p:cBhvr additive="base">
                                        <p:cTn id="22"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a:extLst>
              <a:ext uri="{FF2B5EF4-FFF2-40B4-BE49-F238E27FC236}">
                <a16:creationId xmlns:a16="http://schemas.microsoft.com/office/drawing/2014/main" id="{F1724405-9DDD-6460-DE06-0818E05A9515}"/>
              </a:ext>
            </a:extLst>
          </p:cNvPr>
          <p:cNvGraphicFramePr>
            <a:graphicFrameLocks/>
          </p:cNvGraphicFramePr>
          <p:nvPr>
            <p:extLst>
              <p:ext uri="{D42A27DB-BD31-4B8C-83A1-F6EECF244321}">
                <p14:modId xmlns:p14="http://schemas.microsoft.com/office/powerpoint/2010/main" val="1513484625"/>
              </p:ext>
            </p:extLst>
          </p:nvPr>
        </p:nvGraphicFramePr>
        <p:xfrm>
          <a:off x="751367" y="767758"/>
          <a:ext cx="7648353" cy="3910568"/>
        </p:xfrm>
        <a:graphic>
          <a:graphicData uri="http://schemas.openxmlformats.org/drawingml/2006/chart">
            <c:chart xmlns:c="http://schemas.openxmlformats.org/drawingml/2006/chart" xmlns:r="http://schemas.openxmlformats.org/officeDocument/2006/relationships" r:id="rId2"/>
          </a:graphicData>
        </a:graphic>
      </p:graphicFrame>
      <p:sp>
        <p:nvSpPr>
          <p:cNvPr id="10" name="Google Shape;171;p31">
            <a:extLst>
              <a:ext uri="{FF2B5EF4-FFF2-40B4-BE49-F238E27FC236}">
                <a16:creationId xmlns:a16="http://schemas.microsoft.com/office/drawing/2014/main" id="{DB10EE8A-62C5-4291-99C9-D5BFC5C3DDD5}"/>
              </a:ext>
            </a:extLst>
          </p:cNvPr>
          <p:cNvSpPr txBox="1">
            <a:spLocks/>
          </p:cNvSpPr>
          <p:nvPr/>
        </p:nvSpPr>
        <p:spPr>
          <a:xfrm>
            <a:off x="105964" y="62596"/>
            <a:ext cx="7704000" cy="57270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lt1"/>
              </a:buClr>
              <a:buSzPts val="3500"/>
              <a:buFont typeface="Bigshot One"/>
              <a:buNone/>
              <a:defRPr sz="3500" b="0" i="0" u="none" strike="noStrike" cap="none">
                <a:solidFill>
                  <a:schemeClr val="lt1"/>
                </a:solidFill>
                <a:latin typeface="Bigshot One"/>
                <a:ea typeface="Bigshot One"/>
                <a:cs typeface="Bigshot One"/>
                <a:sym typeface="Bigshot One"/>
              </a:defRPr>
            </a:lvl1pPr>
            <a:lvl2pPr marR="0" lvl="1"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2pPr>
            <a:lvl3pPr marR="0" lvl="2"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3pPr>
            <a:lvl4pPr marR="0" lvl="3"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4pPr>
            <a:lvl5pPr marR="0" lvl="4"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5pPr>
            <a:lvl6pPr marR="0" lvl="5"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6pPr>
            <a:lvl7pPr marR="0" lvl="6"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7pPr>
            <a:lvl8pPr marR="0" lvl="7"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8pPr>
            <a:lvl9pPr marR="0" lvl="8" algn="l" rtl="0">
              <a:lnSpc>
                <a:spcPct val="100000"/>
              </a:lnSpc>
              <a:spcBef>
                <a:spcPts val="0"/>
              </a:spcBef>
              <a:spcAft>
                <a:spcPts val="0"/>
              </a:spcAft>
              <a:buClr>
                <a:schemeClr val="lt1"/>
              </a:buClr>
              <a:buSzPts val="3500"/>
              <a:buFont typeface="Bebas Neue"/>
              <a:buNone/>
              <a:defRPr sz="3500" b="0" i="0" u="none" strike="noStrike" cap="none">
                <a:solidFill>
                  <a:schemeClr val="lt1"/>
                </a:solidFill>
                <a:latin typeface="Bebas Neue"/>
                <a:ea typeface="Bebas Neue"/>
                <a:cs typeface="Bebas Neue"/>
                <a:sym typeface="Bebas Neue"/>
              </a:defRPr>
            </a:lvl9pPr>
          </a:lstStyle>
          <a:p>
            <a:pPr algn="l"/>
            <a:r>
              <a:rPr lang="en-US" sz="2400" u="sng">
                <a:latin typeface="Raleway" pitchFamily="2" charset="0"/>
              </a:rPr>
              <a:t>3</a:t>
            </a:r>
            <a:r>
              <a:rPr lang="vi-VN" sz="2400" u="sng">
                <a:latin typeface="Raleway" pitchFamily="2" charset="0"/>
              </a:rPr>
              <a:t>.</a:t>
            </a:r>
            <a:r>
              <a:rPr lang="en-US" sz="2400" u="sng">
                <a:latin typeface="Raleway" pitchFamily="2" charset="0"/>
              </a:rPr>
              <a:t>1 Trong ngày ko chạy KM</a:t>
            </a:r>
            <a:endParaRPr lang="vi-VN" sz="2400"/>
          </a:p>
        </p:txBody>
      </p:sp>
      <p:sp>
        <p:nvSpPr>
          <p:cNvPr id="11" name="TextBox 10">
            <a:extLst>
              <a:ext uri="{FF2B5EF4-FFF2-40B4-BE49-F238E27FC236}">
                <a16:creationId xmlns:a16="http://schemas.microsoft.com/office/drawing/2014/main" id="{FA59B63B-C7DE-8631-837F-249D3EB29F0B}"/>
              </a:ext>
            </a:extLst>
          </p:cNvPr>
          <p:cNvSpPr txBox="1"/>
          <p:nvPr/>
        </p:nvSpPr>
        <p:spPr>
          <a:xfrm>
            <a:off x="1684800" y="3599624"/>
            <a:ext cx="575310" cy="253916"/>
          </a:xfrm>
          <a:prstGeom prst="rect">
            <a:avLst/>
          </a:prstGeom>
          <a:noFill/>
        </p:spPr>
        <p:txBody>
          <a:bodyPr wrap="square" rtlCol="0">
            <a:spAutoFit/>
          </a:bodyPr>
          <a:lstStyle/>
          <a:p>
            <a:pPr algn="ctr"/>
            <a:r>
              <a:rPr lang="en-US" sz="1050" b="1">
                <a:solidFill>
                  <a:schemeClr val="accent1">
                    <a:lumMod val="75000"/>
                  </a:schemeClr>
                </a:solidFill>
              </a:rPr>
              <a:t>~1%</a:t>
            </a:r>
          </a:p>
        </p:txBody>
      </p:sp>
      <p:sp>
        <p:nvSpPr>
          <p:cNvPr id="12" name="TextBox 11">
            <a:extLst>
              <a:ext uri="{FF2B5EF4-FFF2-40B4-BE49-F238E27FC236}">
                <a16:creationId xmlns:a16="http://schemas.microsoft.com/office/drawing/2014/main" id="{BF09615D-ECC1-D29E-078D-9BADF5718028}"/>
              </a:ext>
            </a:extLst>
          </p:cNvPr>
          <p:cNvSpPr txBox="1"/>
          <p:nvPr/>
        </p:nvSpPr>
        <p:spPr>
          <a:xfrm>
            <a:off x="2393409" y="3247144"/>
            <a:ext cx="575310" cy="253916"/>
          </a:xfrm>
          <a:prstGeom prst="rect">
            <a:avLst/>
          </a:prstGeom>
          <a:noFill/>
        </p:spPr>
        <p:txBody>
          <a:bodyPr wrap="square" rtlCol="0">
            <a:spAutoFit/>
          </a:bodyPr>
          <a:lstStyle/>
          <a:p>
            <a:pPr algn="ctr"/>
            <a:r>
              <a:rPr lang="en-US" sz="1050" b="1">
                <a:solidFill>
                  <a:schemeClr val="accent1">
                    <a:lumMod val="75000"/>
                  </a:schemeClr>
                </a:solidFill>
              </a:rPr>
              <a:t>~ 1%</a:t>
            </a:r>
          </a:p>
        </p:txBody>
      </p:sp>
      <p:sp>
        <p:nvSpPr>
          <p:cNvPr id="13" name="TextBox 12">
            <a:extLst>
              <a:ext uri="{FF2B5EF4-FFF2-40B4-BE49-F238E27FC236}">
                <a16:creationId xmlns:a16="http://schemas.microsoft.com/office/drawing/2014/main" id="{E9688370-CDF9-2D6A-69E1-E802C8D28287}"/>
              </a:ext>
            </a:extLst>
          </p:cNvPr>
          <p:cNvSpPr txBox="1"/>
          <p:nvPr/>
        </p:nvSpPr>
        <p:spPr>
          <a:xfrm>
            <a:off x="3033485" y="3572404"/>
            <a:ext cx="575310" cy="253916"/>
          </a:xfrm>
          <a:prstGeom prst="rect">
            <a:avLst/>
          </a:prstGeom>
          <a:noFill/>
        </p:spPr>
        <p:txBody>
          <a:bodyPr wrap="square" rtlCol="0">
            <a:spAutoFit/>
          </a:bodyPr>
          <a:lstStyle/>
          <a:p>
            <a:pPr algn="ctr"/>
            <a:r>
              <a:rPr lang="en-US" sz="1050" b="1">
                <a:solidFill>
                  <a:schemeClr val="accent1">
                    <a:lumMod val="75000"/>
                  </a:schemeClr>
                </a:solidFill>
              </a:rPr>
              <a:t>1%</a:t>
            </a:r>
          </a:p>
        </p:txBody>
      </p:sp>
      <p:sp>
        <p:nvSpPr>
          <p:cNvPr id="14" name="TextBox 13">
            <a:extLst>
              <a:ext uri="{FF2B5EF4-FFF2-40B4-BE49-F238E27FC236}">
                <a16:creationId xmlns:a16="http://schemas.microsoft.com/office/drawing/2014/main" id="{CD84897C-9926-C646-0643-39DA8D2EEE90}"/>
              </a:ext>
            </a:extLst>
          </p:cNvPr>
          <p:cNvSpPr txBox="1"/>
          <p:nvPr/>
        </p:nvSpPr>
        <p:spPr>
          <a:xfrm>
            <a:off x="3513850" y="3143526"/>
            <a:ext cx="575310" cy="253916"/>
          </a:xfrm>
          <a:prstGeom prst="rect">
            <a:avLst/>
          </a:prstGeom>
          <a:noFill/>
        </p:spPr>
        <p:txBody>
          <a:bodyPr wrap="square" rtlCol="0">
            <a:spAutoFit/>
          </a:bodyPr>
          <a:lstStyle/>
          <a:p>
            <a:pPr algn="ctr"/>
            <a:r>
              <a:rPr lang="en-US" sz="1050" b="1">
                <a:solidFill>
                  <a:schemeClr val="accent1">
                    <a:lumMod val="75000"/>
                  </a:schemeClr>
                </a:solidFill>
              </a:rPr>
              <a:t>2%</a:t>
            </a:r>
          </a:p>
        </p:txBody>
      </p:sp>
      <p:sp>
        <p:nvSpPr>
          <p:cNvPr id="15" name="TextBox 14">
            <a:extLst>
              <a:ext uri="{FF2B5EF4-FFF2-40B4-BE49-F238E27FC236}">
                <a16:creationId xmlns:a16="http://schemas.microsoft.com/office/drawing/2014/main" id="{4ABC18DC-5B69-9E57-0E6A-86E14124464A}"/>
              </a:ext>
            </a:extLst>
          </p:cNvPr>
          <p:cNvSpPr txBox="1"/>
          <p:nvPr/>
        </p:nvSpPr>
        <p:spPr>
          <a:xfrm>
            <a:off x="4722635" y="2910970"/>
            <a:ext cx="575310" cy="253916"/>
          </a:xfrm>
          <a:prstGeom prst="rect">
            <a:avLst/>
          </a:prstGeom>
          <a:noFill/>
        </p:spPr>
        <p:txBody>
          <a:bodyPr wrap="square" rtlCol="0">
            <a:spAutoFit/>
          </a:bodyPr>
          <a:lstStyle/>
          <a:p>
            <a:pPr algn="ctr"/>
            <a:r>
              <a:rPr lang="en-US" sz="1050" b="1">
                <a:solidFill>
                  <a:schemeClr val="accent1">
                    <a:lumMod val="75000"/>
                  </a:schemeClr>
                </a:solidFill>
              </a:rPr>
              <a:t>5%</a:t>
            </a:r>
          </a:p>
        </p:txBody>
      </p:sp>
      <p:sp>
        <p:nvSpPr>
          <p:cNvPr id="16" name="TextBox 15">
            <a:extLst>
              <a:ext uri="{FF2B5EF4-FFF2-40B4-BE49-F238E27FC236}">
                <a16:creationId xmlns:a16="http://schemas.microsoft.com/office/drawing/2014/main" id="{7799D78C-E04D-68B6-E72E-73DEC4E3DE71}"/>
              </a:ext>
            </a:extLst>
          </p:cNvPr>
          <p:cNvSpPr txBox="1"/>
          <p:nvPr/>
        </p:nvSpPr>
        <p:spPr>
          <a:xfrm>
            <a:off x="4191910" y="3290138"/>
            <a:ext cx="575310" cy="253916"/>
          </a:xfrm>
          <a:prstGeom prst="rect">
            <a:avLst/>
          </a:prstGeom>
          <a:noFill/>
        </p:spPr>
        <p:txBody>
          <a:bodyPr wrap="square" rtlCol="0">
            <a:spAutoFit/>
          </a:bodyPr>
          <a:lstStyle/>
          <a:p>
            <a:pPr algn="ctr"/>
            <a:r>
              <a:rPr lang="en-US" sz="1050" b="1">
                <a:solidFill>
                  <a:schemeClr val="accent1">
                    <a:lumMod val="75000"/>
                  </a:schemeClr>
                </a:solidFill>
              </a:rPr>
              <a:t>5%</a:t>
            </a:r>
          </a:p>
        </p:txBody>
      </p:sp>
      <p:sp>
        <p:nvSpPr>
          <p:cNvPr id="17" name="TextBox 16">
            <a:extLst>
              <a:ext uri="{FF2B5EF4-FFF2-40B4-BE49-F238E27FC236}">
                <a16:creationId xmlns:a16="http://schemas.microsoft.com/office/drawing/2014/main" id="{BAB9EFE5-259B-0B63-7096-547BA5B46F01}"/>
              </a:ext>
            </a:extLst>
          </p:cNvPr>
          <p:cNvSpPr txBox="1"/>
          <p:nvPr/>
        </p:nvSpPr>
        <p:spPr>
          <a:xfrm>
            <a:off x="5312351" y="3092390"/>
            <a:ext cx="575310" cy="253916"/>
          </a:xfrm>
          <a:prstGeom prst="rect">
            <a:avLst/>
          </a:prstGeom>
          <a:noFill/>
        </p:spPr>
        <p:txBody>
          <a:bodyPr wrap="square" rtlCol="0">
            <a:spAutoFit/>
          </a:bodyPr>
          <a:lstStyle/>
          <a:p>
            <a:pPr algn="ctr"/>
            <a:r>
              <a:rPr lang="en-US" sz="1050" b="1">
                <a:solidFill>
                  <a:schemeClr val="accent1">
                    <a:lumMod val="75000"/>
                  </a:schemeClr>
                </a:solidFill>
              </a:rPr>
              <a:t>9%</a:t>
            </a:r>
          </a:p>
        </p:txBody>
      </p:sp>
      <p:sp>
        <p:nvSpPr>
          <p:cNvPr id="18" name="TextBox 17">
            <a:extLst>
              <a:ext uri="{FF2B5EF4-FFF2-40B4-BE49-F238E27FC236}">
                <a16:creationId xmlns:a16="http://schemas.microsoft.com/office/drawing/2014/main" id="{7811E53F-6D2A-81F8-F6C1-255F7587F7FD}"/>
              </a:ext>
            </a:extLst>
          </p:cNvPr>
          <p:cNvSpPr txBox="1"/>
          <p:nvPr/>
        </p:nvSpPr>
        <p:spPr>
          <a:xfrm>
            <a:off x="5902067" y="2876029"/>
            <a:ext cx="575310" cy="253916"/>
          </a:xfrm>
          <a:prstGeom prst="rect">
            <a:avLst/>
          </a:prstGeom>
          <a:noFill/>
        </p:spPr>
        <p:txBody>
          <a:bodyPr wrap="square" rtlCol="0">
            <a:spAutoFit/>
          </a:bodyPr>
          <a:lstStyle/>
          <a:p>
            <a:pPr algn="ctr"/>
            <a:r>
              <a:rPr lang="en-US" sz="1050" b="1">
                <a:solidFill>
                  <a:schemeClr val="accent1">
                    <a:lumMod val="75000"/>
                  </a:schemeClr>
                </a:solidFill>
              </a:rPr>
              <a:t>10%</a:t>
            </a:r>
          </a:p>
        </p:txBody>
      </p:sp>
      <p:sp>
        <p:nvSpPr>
          <p:cNvPr id="19" name="TextBox 18">
            <a:extLst>
              <a:ext uri="{FF2B5EF4-FFF2-40B4-BE49-F238E27FC236}">
                <a16:creationId xmlns:a16="http://schemas.microsoft.com/office/drawing/2014/main" id="{531CA6E0-B154-D686-F727-B1344E6A98F2}"/>
              </a:ext>
            </a:extLst>
          </p:cNvPr>
          <p:cNvSpPr txBox="1"/>
          <p:nvPr/>
        </p:nvSpPr>
        <p:spPr>
          <a:xfrm>
            <a:off x="6432822" y="2425440"/>
            <a:ext cx="575310" cy="253916"/>
          </a:xfrm>
          <a:prstGeom prst="rect">
            <a:avLst/>
          </a:prstGeom>
          <a:noFill/>
        </p:spPr>
        <p:txBody>
          <a:bodyPr wrap="square" rtlCol="0">
            <a:spAutoFit/>
          </a:bodyPr>
          <a:lstStyle/>
          <a:p>
            <a:pPr algn="ctr"/>
            <a:r>
              <a:rPr lang="en-US" sz="1050" b="1">
                <a:solidFill>
                  <a:schemeClr val="accent1">
                    <a:lumMod val="75000"/>
                  </a:schemeClr>
                </a:solidFill>
              </a:rPr>
              <a:t>10%</a:t>
            </a:r>
          </a:p>
        </p:txBody>
      </p:sp>
      <p:sp>
        <p:nvSpPr>
          <p:cNvPr id="20" name="TextBox 19">
            <a:extLst>
              <a:ext uri="{FF2B5EF4-FFF2-40B4-BE49-F238E27FC236}">
                <a16:creationId xmlns:a16="http://schemas.microsoft.com/office/drawing/2014/main" id="{0B1BCBFD-2F80-01EB-D70A-CD115B1B8BFD}"/>
              </a:ext>
            </a:extLst>
          </p:cNvPr>
          <p:cNvSpPr txBox="1"/>
          <p:nvPr/>
        </p:nvSpPr>
        <p:spPr>
          <a:xfrm>
            <a:off x="7008132" y="1936960"/>
            <a:ext cx="575310" cy="253916"/>
          </a:xfrm>
          <a:prstGeom prst="rect">
            <a:avLst/>
          </a:prstGeom>
          <a:noFill/>
        </p:spPr>
        <p:txBody>
          <a:bodyPr wrap="square" rtlCol="0">
            <a:spAutoFit/>
          </a:bodyPr>
          <a:lstStyle/>
          <a:p>
            <a:pPr algn="ctr"/>
            <a:r>
              <a:rPr lang="en-US" sz="1050" b="1">
                <a:solidFill>
                  <a:schemeClr val="accent1">
                    <a:lumMod val="75000"/>
                  </a:schemeClr>
                </a:solidFill>
              </a:rPr>
              <a:t>12%</a:t>
            </a:r>
          </a:p>
        </p:txBody>
      </p:sp>
      <p:sp>
        <p:nvSpPr>
          <p:cNvPr id="21" name="TextBox 20">
            <a:extLst>
              <a:ext uri="{FF2B5EF4-FFF2-40B4-BE49-F238E27FC236}">
                <a16:creationId xmlns:a16="http://schemas.microsoft.com/office/drawing/2014/main" id="{29235F3B-71A6-9A08-929A-553F09A9F84D}"/>
              </a:ext>
            </a:extLst>
          </p:cNvPr>
          <p:cNvSpPr txBox="1"/>
          <p:nvPr/>
        </p:nvSpPr>
        <p:spPr>
          <a:xfrm>
            <a:off x="7583442" y="881868"/>
            <a:ext cx="575310" cy="253916"/>
          </a:xfrm>
          <a:prstGeom prst="rect">
            <a:avLst/>
          </a:prstGeom>
          <a:noFill/>
        </p:spPr>
        <p:txBody>
          <a:bodyPr wrap="square" rtlCol="0">
            <a:spAutoFit/>
          </a:bodyPr>
          <a:lstStyle/>
          <a:p>
            <a:pPr algn="ctr"/>
            <a:r>
              <a:rPr lang="en-US" sz="1050" b="1">
                <a:solidFill>
                  <a:schemeClr val="accent1">
                    <a:lumMod val="75000"/>
                  </a:schemeClr>
                </a:solidFill>
              </a:rPr>
              <a:t>46%</a:t>
            </a:r>
          </a:p>
        </p:txBody>
      </p:sp>
    </p:spTree>
    <p:extLst>
      <p:ext uri="{BB962C8B-B14F-4D97-AF65-F5344CB8AC3E}">
        <p14:creationId xmlns:p14="http://schemas.microsoft.com/office/powerpoint/2010/main" val="2141032045"/>
      </p:ext>
    </p:extLst>
  </p:cSld>
  <p:clrMapOvr>
    <a:masterClrMapping/>
  </p:clrMapOvr>
</p:sld>
</file>

<file path=ppt/theme/theme1.xml><?xml version="1.0" encoding="utf-8"?>
<a:theme xmlns:a="http://schemas.openxmlformats.org/drawingml/2006/main" name="3D Gradient Style Advertising Agency by Slidesgo">
  <a:themeElements>
    <a:clrScheme name="Simple Light">
      <a:dk1>
        <a:srgbClr val="7F7F7F"/>
      </a:dk1>
      <a:lt1>
        <a:srgbClr val="FFFFFF"/>
      </a:lt1>
      <a:dk2>
        <a:srgbClr val="FFFFFF"/>
      </a:dk2>
      <a:lt2>
        <a:srgbClr val="F1F549"/>
      </a:lt2>
      <a:accent1>
        <a:srgbClr val="FF7F27"/>
      </a:accent1>
      <a:accent2>
        <a:srgbClr val="F93DA4"/>
      </a:accent2>
      <a:accent3>
        <a:srgbClr val="00A8F3"/>
      </a:accent3>
      <a:accent4>
        <a:srgbClr val="B83DBA"/>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2231</TotalTime>
  <Words>2029</Words>
  <Application>Microsoft Office PowerPoint</Application>
  <PresentationFormat>On-screen Show (16:9)</PresentationFormat>
  <Paragraphs>192</Paragraphs>
  <Slides>34</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34</vt:i4>
      </vt:variant>
    </vt:vector>
  </HeadingPairs>
  <TitlesOfParts>
    <vt:vector size="41" baseType="lpstr">
      <vt:lpstr>Arial</vt:lpstr>
      <vt:lpstr>Bebas Neue</vt:lpstr>
      <vt:lpstr>Bigshot One</vt:lpstr>
      <vt:lpstr>Calibri</vt:lpstr>
      <vt:lpstr>Fira Sans Extra Condensed</vt:lpstr>
      <vt:lpstr>Raleway</vt:lpstr>
      <vt:lpstr>3D Gradient Style Advertising Agency by Slidesgo</vt:lpstr>
      <vt:lpstr>Báo cáo tháng 8.2023  CTKM – SMS BRAND NAME – TỔNG KẾT THI ĐUA NV</vt:lpstr>
      <vt:lpstr>PowerPoint Presentation</vt:lpstr>
      <vt:lpstr>01</vt:lpstr>
      <vt:lpstr>PowerPoint Presentation</vt:lpstr>
      <vt:lpstr>PowerPoint Presentation</vt:lpstr>
      <vt:lpstr>2. Theo đơn vị</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02</vt:lpstr>
      <vt:lpstr>PowerPoint Presentation</vt:lpstr>
      <vt:lpstr>PowerPoint Presentation</vt:lpstr>
      <vt:lpstr>03</vt:lpstr>
      <vt:lpstr>PowerPoint Presentation</vt:lpstr>
      <vt:lpstr>PowerPoint Presentation</vt:lpstr>
      <vt:lpstr>PowerPoint Presentation</vt:lpstr>
      <vt:lpstr>04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Tổng kết thi đua tháng 3.2023</dc:title>
  <cp:lastModifiedBy>Truyền Thông</cp:lastModifiedBy>
  <cp:revision>187</cp:revision>
  <dcterms:modified xsi:type="dcterms:W3CDTF">2023-09-06T09:45:02Z</dcterms:modified>
</cp:coreProperties>
</file>